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32" r:id="rId5"/>
    <p:sldMasterId id="2147483723" r:id="rId6"/>
  </p:sldMasterIdLst>
  <p:notesMasterIdLst>
    <p:notesMasterId r:id="rId18"/>
  </p:notesMasterIdLst>
  <p:handoutMasterIdLst>
    <p:handoutMasterId r:id="rId19"/>
  </p:handoutMasterIdLst>
  <p:sldIdLst>
    <p:sldId id="286" r:id="rId7"/>
    <p:sldId id="308" r:id="rId8"/>
    <p:sldId id="310" r:id="rId9"/>
    <p:sldId id="314" r:id="rId10"/>
    <p:sldId id="317" r:id="rId11"/>
    <p:sldId id="292" r:id="rId12"/>
    <p:sldId id="302" r:id="rId13"/>
    <p:sldId id="315" r:id="rId14"/>
    <p:sldId id="316" r:id="rId15"/>
    <p:sldId id="311" r:id="rId16"/>
    <p:sldId id="305"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8C8"/>
    <a:srgbClr val="828282"/>
    <a:srgbClr val="83847A"/>
    <a:srgbClr val="A0A0A0"/>
    <a:srgbClr val="969696"/>
    <a:srgbClr val="919191"/>
    <a:srgbClr val="FDFDFD"/>
    <a:srgbClr val="979890"/>
    <a:srgbClr val="787971"/>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14" autoAdjust="0"/>
  </p:normalViewPr>
  <p:slideViewPr>
    <p:cSldViewPr snapToGrid="0">
      <p:cViewPr varScale="1">
        <p:scale>
          <a:sx n="80" d="100"/>
          <a:sy n="80" d="100"/>
        </p:scale>
        <p:origin x="638" y="62"/>
      </p:cViewPr>
      <p:guideLst/>
    </p:cSldViewPr>
  </p:slideViewPr>
  <p:outlineViewPr>
    <p:cViewPr>
      <p:scale>
        <a:sx n="33" d="100"/>
        <a:sy n="33" d="100"/>
      </p:scale>
      <p:origin x="0" y="-450"/>
    </p:cViewPr>
  </p:outlineViewPr>
  <p:notesTextViewPr>
    <p:cViewPr>
      <p:scale>
        <a:sx n="1" d="1"/>
        <a:sy n="1" d="1"/>
      </p:scale>
      <p:origin x="0" y="0"/>
    </p:cViewPr>
  </p:notesTextViewPr>
  <p:notesViewPr>
    <p:cSldViewPr snapToGrid="0" showGuides="1">
      <p:cViewPr varScale="1">
        <p:scale>
          <a:sx n="92" d="100"/>
          <a:sy n="92" d="100"/>
        </p:scale>
        <p:origin x="287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2CF3383-DF08-4C90-8557-22EF3027DD43}" type="datetimeFigureOut">
              <a:rPr lang="en-US" smtClean="0"/>
              <a:t>12/8/2022</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7D16557-6E8E-4D95-8DF3-2DE1590C714A}" type="datetimeFigureOut">
              <a:rPr lang="en-US" smtClean="0"/>
              <a:t>12/8/2022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a:t>
            </a:fld>
            <a:endParaRPr lang="en-US" dirty="0"/>
          </a:p>
        </p:txBody>
      </p:sp>
    </p:spTree>
    <p:extLst>
      <p:ext uri="{BB962C8B-B14F-4D97-AF65-F5344CB8AC3E}">
        <p14:creationId xmlns:p14="http://schemas.microsoft.com/office/powerpoint/2010/main" val="9645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BC3A86D8-1D95-4DFF-A26B-8F86AC3AC58E}" type="slidenum">
              <a:rPr lang="en-US" smtClean="0"/>
              <a:t>7</a:t>
            </a:fld>
            <a:endParaRPr lang="en-US"/>
          </a:p>
        </p:txBody>
      </p:sp>
    </p:spTree>
    <p:extLst>
      <p:ext uri="{BB962C8B-B14F-4D97-AF65-F5344CB8AC3E}">
        <p14:creationId xmlns:p14="http://schemas.microsoft.com/office/powerpoint/2010/main" val="1472406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329805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18,072 </a:t>
            </a:r>
            <a:r>
              <a:rPr lang="en-US" dirty="0" err="1"/>
              <a:t>cfs</a:t>
            </a:r>
            <a:r>
              <a:rPr lang="en-US" dirty="0"/>
              <a:t> = new FPP maximum. 2022 testing hovered around 18,200 </a:t>
            </a:r>
            <a:r>
              <a:rPr lang="en-US" dirty="0" err="1"/>
              <a:t>cfs</a:t>
            </a:r>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202013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11</a:t>
            </a:fld>
            <a:endParaRPr lang="en-US"/>
          </a:p>
        </p:txBody>
      </p:sp>
    </p:spTree>
    <p:extLst>
      <p:ext uri="{BB962C8B-B14F-4D97-AF65-F5344CB8AC3E}">
        <p14:creationId xmlns:p14="http://schemas.microsoft.com/office/powerpoint/2010/main" val="389267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3"/>
          <p:cNvSpPr>
            <a:spLocks noGrp="1"/>
          </p:cNvSpPr>
          <p:nvPr>
            <p:ph sz="quarter" idx="10"/>
          </p:nvPr>
        </p:nvSpPr>
        <p:spPr>
          <a:xfrm>
            <a:off x="365760" y="1252728"/>
            <a:ext cx="11475720" cy="5257800"/>
          </a:xfrm>
        </p:spPr>
        <p:txBody>
          <a:bodyPr lIns="0" tIns="0" rIns="0" bIns="0"/>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119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ight Grey Blank">
    <p:bg>
      <p:bgPr>
        <a:solidFill>
          <a:srgbClr val="C8C8C8"/>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ark Gray Blank">
    <p:bg>
      <p:bgPr>
        <a:solidFill>
          <a:srgbClr val="828282"/>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365760" y="8336447"/>
            <a:ext cx="10525468" cy="226770"/>
          </a:xfrm>
          <a:prstGeom prst="rect">
            <a:avLst/>
          </a:prstGeom>
        </p:spPr>
        <p:txBody>
          <a:bodyPr/>
          <a:lstStyle/>
          <a:p>
            <a:endParaRPr lang="en-US" dirty="0"/>
          </a:p>
        </p:txBody>
      </p:sp>
      <p:sp>
        <p:nvSpPr>
          <p:cNvPr id="4" name="Date Placeholder 3"/>
          <p:cNvSpPr>
            <a:spLocks noGrp="1"/>
          </p:cNvSpPr>
          <p:nvPr>
            <p:ph type="dt" sz="half" idx="11"/>
          </p:nvPr>
        </p:nvSpPr>
        <p:spPr>
          <a:xfrm>
            <a:off x="10891228" y="8334617"/>
            <a:ext cx="950252" cy="228600"/>
          </a:xfrm>
          <a:prstGeom prst="rect">
            <a:avLst/>
          </a:prstGeom>
        </p:spPr>
        <p:txBody>
          <a:bodyPr/>
          <a:lstStyle/>
          <a:p>
            <a:fld id="{0D5B6B94-6F19-4E2B-82A4-E3780F0317F0}" type="datetimeFigureOut">
              <a:rPr lang="en-US" smtClean="0"/>
              <a:pPr/>
              <a:t>12/8/2022</a:t>
            </a:fld>
            <a:endParaRPr lang="en-US" dirty="0"/>
          </a:p>
        </p:txBody>
      </p:sp>
    </p:spTree>
    <p:extLst>
      <p:ext uri="{BB962C8B-B14F-4D97-AF65-F5344CB8AC3E}">
        <p14:creationId xmlns:p14="http://schemas.microsoft.com/office/powerpoint/2010/main" val="1219039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957805"/>
            <a:ext cx="11658600" cy="1285874"/>
          </a:xfrm>
          <a:prstGeom prst="rect">
            <a:avLst/>
          </a:prstGeom>
          <a:noFill/>
          <a:ln w="9525">
            <a:noFill/>
            <a:miter lim="800000"/>
            <a:headEnd/>
            <a:tailEnd/>
          </a:ln>
        </p:spPr>
        <p:txBody>
          <a:bodyPr anchor="ctr" anchorCtr="0"/>
          <a:lstStyle>
            <a:lvl1pPr algn="ctr">
              <a:defRPr sz="3200" baseline="0">
                <a:solidFill>
                  <a:schemeClr val="tx1">
                    <a:lumMod val="75000"/>
                    <a:lumOff val="2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4275493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365760" y="1252728"/>
            <a:ext cx="11475720" cy="5257800"/>
          </a:xfrm>
          <a:prstGeom prst="rect">
            <a:avLst/>
          </a:prstGeom>
        </p:spPr>
        <p:txBody>
          <a:bodyPr lIns="0" tIns="0" rIns="0" bIns="0"/>
          <a:lstStyle/>
          <a:p>
            <a:endParaRPr lang="en-US"/>
          </a:p>
        </p:txBody>
      </p:sp>
      <p:sp>
        <p:nvSpPr>
          <p:cNvPr id="5" name="Title 1"/>
          <p:cNvSpPr>
            <a:spLocks noGrp="1"/>
          </p:cNvSpPr>
          <p:nvPr>
            <p:ph type="title"/>
          </p:nvPr>
        </p:nvSpPr>
        <p:spPr>
          <a:xfrm>
            <a:off x="365760" y="137160"/>
            <a:ext cx="9875520" cy="996696"/>
          </a:xfrm>
        </p:spPr>
        <p:txBody>
          <a:bodyPr/>
          <a:lstStyle/>
          <a:p>
            <a:r>
              <a:rPr lang="en-US" dirty="0"/>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lor Palette Reference">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938344"/>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938344"/>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2286566"/>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a:t>
              </a:r>
              <a:r>
                <a:rPr lang="en-US" sz="1000" b="1" dirty="0" err="1">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Text + Imag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5" name="Content Placeholder 3"/>
          <p:cNvSpPr>
            <a:spLocks noGrp="1"/>
          </p:cNvSpPr>
          <p:nvPr>
            <p:ph sz="quarter" idx="10"/>
          </p:nvPr>
        </p:nvSpPr>
        <p:spPr>
          <a:xfrm>
            <a:off x="365760" y="1252728"/>
            <a:ext cx="5577840" cy="5257800"/>
          </a:xfrm>
        </p:spPr>
        <p:txBody>
          <a:bodyPr lIns="0" tIns="0" rIns="0" bIns="0" numCol="1" spcCol="228600"/>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1"/>
          </p:nvPr>
        </p:nvSpPr>
        <p:spPr>
          <a:xfrm>
            <a:off x="6240024" y="1252728"/>
            <a:ext cx="5577840" cy="5257800"/>
          </a:xfrm>
        </p:spPr>
        <p:txBody>
          <a:bodyPr/>
          <a:lstStyle/>
          <a:p>
            <a:r>
              <a:rPr lang="en-US"/>
              <a:t>Click icon to add picture</a:t>
            </a:r>
            <a:endParaRPr lang="en-US" dirty="0"/>
          </a:p>
        </p:txBody>
      </p:sp>
    </p:spTree>
    <p:extLst>
      <p:ext uri="{BB962C8B-B14F-4D97-AF65-F5344CB8AC3E}">
        <p14:creationId xmlns:p14="http://schemas.microsoft.com/office/powerpoint/2010/main" val="17307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65760" y="137160"/>
            <a:ext cx="9875520" cy="99669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
        <p:nvSpPr>
          <p:cNvPr id="7" name="Content Placeholder 3"/>
          <p:cNvSpPr>
            <a:spLocks noGrp="1"/>
          </p:cNvSpPr>
          <p:nvPr>
            <p:ph sz="quarter" idx="10"/>
          </p:nvPr>
        </p:nvSpPr>
        <p:spPr>
          <a:xfrm>
            <a:off x="365760" y="1252728"/>
            <a:ext cx="11475720" cy="5257800"/>
          </a:xfrm>
        </p:spPr>
        <p:txBody>
          <a:bodyPr lIns="0" tIns="0" rIns="0" bIns="0" numCol="2" spcCol="228600"/>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5" name="Content Placeholder 3"/>
          <p:cNvSpPr>
            <a:spLocks noGrp="1"/>
          </p:cNvSpPr>
          <p:nvPr>
            <p:ph sz="quarter" idx="10"/>
          </p:nvPr>
        </p:nvSpPr>
        <p:spPr>
          <a:xfrm>
            <a:off x="365760" y="1252728"/>
            <a:ext cx="11475720" cy="5257800"/>
          </a:xfrm>
        </p:spPr>
        <p:txBody>
          <a:bodyPr lIns="0" tIns="0" rIns="0" bIns="0" numCol="3" spcCol="228600"/>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3927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 1 Pic">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5" name="Picture Placeholder 16"/>
          <p:cNvSpPr>
            <a:spLocks noGrp="1"/>
          </p:cNvSpPr>
          <p:nvPr>
            <p:ph type="pic" sz="quarter" idx="13"/>
          </p:nvPr>
        </p:nvSpPr>
        <p:spPr>
          <a:xfrm>
            <a:off x="5586999" y="275920"/>
            <a:ext cx="6345936" cy="6345936"/>
          </a:xfrm>
          <a:prstGeom prst="rect">
            <a:avLst/>
          </a:prstGeom>
          <a:solidFill>
            <a:schemeClr val="tx2"/>
          </a:solidFill>
          <a:ln w="12700">
            <a:solidFill>
              <a:schemeClr val="tx1"/>
            </a:solidFill>
          </a:ln>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9" name="Text Placeholder 2"/>
          <p:cNvSpPr>
            <a:spLocks noGrp="1"/>
          </p:cNvSpPr>
          <p:nvPr>
            <p:ph type="body" sz="quarter" idx="19" hasCustomPrompt="1"/>
          </p:nvPr>
        </p:nvSpPr>
        <p:spPr>
          <a:xfrm>
            <a:off x="274320" y="2059387"/>
            <a:ext cx="4867275" cy="3315887"/>
          </a:xfrm>
        </p:spPr>
        <p:txBody>
          <a:bodyPr/>
          <a:lstStyle/>
          <a:p>
            <a:r>
              <a:rPr lang="en-US" dirty="0"/>
              <a:t>Presenter</a:t>
            </a:r>
          </a:p>
          <a:p>
            <a:r>
              <a:rPr lang="en-US" dirty="0"/>
              <a:t>Title </a:t>
            </a:r>
          </a:p>
          <a:p>
            <a:r>
              <a:rPr lang="en-US" dirty="0"/>
              <a:t>Division/District/Staff Section</a:t>
            </a:r>
          </a:p>
          <a:p>
            <a:r>
              <a:rPr lang="en-US" dirty="0"/>
              <a:t>Date: DD Month Year</a:t>
            </a:r>
          </a:p>
        </p:txBody>
      </p:sp>
      <p:sp>
        <p:nvSpPr>
          <p:cNvPr id="12" name="Title 5"/>
          <p:cNvSpPr>
            <a:spLocks noGrp="1"/>
          </p:cNvSpPr>
          <p:nvPr>
            <p:ph type="title"/>
          </p:nvPr>
        </p:nvSpPr>
        <p:spPr>
          <a:xfrm>
            <a:off x="274320" y="265872"/>
            <a:ext cx="4866861" cy="1671543"/>
          </a:xfrm>
          <a:noFill/>
          <a:ln w="12700">
            <a:noFill/>
          </a:ln>
        </p:spPr>
        <p:txBody>
          <a:bodyPr/>
          <a:lstStyle>
            <a:lvl1pPr>
              <a:defRPr>
                <a:solidFill>
                  <a:sysClr val="windowText" lastClr="000000"/>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7763" y="5497247"/>
            <a:ext cx="1370051" cy="115632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4320" y="5497246"/>
            <a:ext cx="756668" cy="1005911"/>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5" name="Picture Placeholder 16"/>
          <p:cNvSpPr>
            <a:spLocks noGrp="1" noChangeAspect="1"/>
          </p:cNvSpPr>
          <p:nvPr>
            <p:ph type="pic" sz="quarter" idx="13"/>
          </p:nvPr>
        </p:nvSpPr>
        <p:spPr>
          <a:xfrm>
            <a:off x="6300430" y="285968"/>
            <a:ext cx="5587467" cy="3017520"/>
          </a:xfrm>
          <a:prstGeom prst="rect">
            <a:avLst/>
          </a:prstGeom>
          <a:solidFill>
            <a:schemeClr val="tx2"/>
          </a:solidFill>
          <a:ln w="12700">
            <a:solidFill>
              <a:schemeClr val="tx1"/>
            </a:solidFill>
          </a:ln>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16" name="Picture Placeholder 16"/>
          <p:cNvSpPr>
            <a:spLocks noGrp="1" noChangeAspect="1"/>
          </p:cNvSpPr>
          <p:nvPr>
            <p:ph type="pic" sz="quarter" idx="14"/>
          </p:nvPr>
        </p:nvSpPr>
        <p:spPr>
          <a:xfrm>
            <a:off x="6300430" y="3608775"/>
            <a:ext cx="5587466" cy="3017520"/>
          </a:xfrm>
          <a:prstGeom prst="rect">
            <a:avLst/>
          </a:prstGeom>
          <a:solidFill>
            <a:schemeClr val="tx2"/>
          </a:solidFill>
          <a:ln w="12700">
            <a:solidFill>
              <a:schemeClr val="tx1"/>
            </a:solidFill>
          </a:ln>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9" name="Text Placeholder 2"/>
          <p:cNvSpPr>
            <a:spLocks noGrp="1"/>
          </p:cNvSpPr>
          <p:nvPr>
            <p:ph type="body" sz="quarter" idx="19" hasCustomPrompt="1"/>
          </p:nvPr>
        </p:nvSpPr>
        <p:spPr>
          <a:xfrm>
            <a:off x="274320" y="2059387"/>
            <a:ext cx="4867275" cy="3315887"/>
          </a:xfrm>
        </p:spPr>
        <p:txBody>
          <a:bodyPr/>
          <a:lstStyle/>
          <a:p>
            <a:r>
              <a:rPr lang="en-US" dirty="0"/>
              <a:t>Presenter</a:t>
            </a:r>
          </a:p>
          <a:p>
            <a:r>
              <a:rPr lang="en-US" dirty="0"/>
              <a:t>Title </a:t>
            </a:r>
          </a:p>
          <a:p>
            <a:r>
              <a:rPr lang="en-US" dirty="0"/>
              <a:t>Division/District/Staff Section</a:t>
            </a:r>
          </a:p>
          <a:p>
            <a:r>
              <a:rPr lang="en-US" dirty="0"/>
              <a:t>Date: DD Month Year</a:t>
            </a:r>
          </a:p>
        </p:txBody>
      </p:sp>
      <p:sp>
        <p:nvSpPr>
          <p:cNvPr id="12" name="Title 5"/>
          <p:cNvSpPr>
            <a:spLocks noGrp="1"/>
          </p:cNvSpPr>
          <p:nvPr>
            <p:ph type="title"/>
          </p:nvPr>
        </p:nvSpPr>
        <p:spPr>
          <a:xfrm>
            <a:off x="274320" y="265872"/>
            <a:ext cx="4866861" cy="1671543"/>
          </a:xfrm>
          <a:noFill/>
          <a:ln w="12700">
            <a:noFill/>
          </a:ln>
        </p:spPr>
        <p:txBody>
          <a:bodyPr/>
          <a:lstStyle>
            <a:lvl1pPr>
              <a:defRPr>
                <a:solidFill>
                  <a:sysClr val="windowText" lastClr="000000"/>
                </a:solidFill>
              </a:defRPr>
            </a:lvl1pPr>
          </a:lstStyle>
          <a:p>
            <a:r>
              <a:rPr lang="en-US"/>
              <a:t>Click to edit Master title style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7763" y="5497247"/>
            <a:ext cx="1370051" cy="1156324"/>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4320" y="5497246"/>
            <a:ext cx="756668" cy="1005911"/>
          </a:xfrm>
          <a:prstGeom prst="rect">
            <a:avLst/>
          </a:prstGeom>
        </p:spPr>
      </p:pic>
    </p:spTree>
    <p:extLst>
      <p:ext uri="{BB962C8B-B14F-4D97-AF65-F5344CB8AC3E}">
        <p14:creationId xmlns:p14="http://schemas.microsoft.com/office/powerpoint/2010/main" val="208784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3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5" name="Picture Placeholder 16"/>
          <p:cNvSpPr>
            <a:spLocks noGrp="1"/>
          </p:cNvSpPr>
          <p:nvPr>
            <p:ph type="pic" sz="quarter" idx="13"/>
          </p:nvPr>
        </p:nvSpPr>
        <p:spPr>
          <a:xfrm>
            <a:off x="5586585" y="285552"/>
            <a:ext cx="3054096" cy="3052496"/>
          </a:xfrm>
          <a:prstGeom prst="rect">
            <a:avLst/>
          </a:prstGeom>
          <a:solidFill>
            <a:schemeClr val="tx2"/>
          </a:solidFill>
          <a:ln w="12700">
            <a:solidFill>
              <a:schemeClr val="tx1"/>
            </a:solidFill>
          </a:ln>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9" name="Text Placeholder 2"/>
          <p:cNvSpPr>
            <a:spLocks noGrp="1"/>
          </p:cNvSpPr>
          <p:nvPr>
            <p:ph type="body" sz="quarter" idx="19" hasCustomPrompt="1"/>
          </p:nvPr>
        </p:nvSpPr>
        <p:spPr>
          <a:xfrm>
            <a:off x="274320" y="2059387"/>
            <a:ext cx="4867275" cy="3315887"/>
          </a:xfrm>
        </p:spPr>
        <p:txBody>
          <a:bodyPr/>
          <a:lstStyle/>
          <a:p>
            <a:r>
              <a:rPr lang="en-US" dirty="0"/>
              <a:t>Presenter</a:t>
            </a:r>
          </a:p>
          <a:p>
            <a:r>
              <a:rPr lang="en-US" dirty="0"/>
              <a:t>Title </a:t>
            </a:r>
          </a:p>
          <a:p>
            <a:r>
              <a:rPr lang="en-US" dirty="0"/>
              <a:t>Division/District/Staff Section</a:t>
            </a:r>
          </a:p>
          <a:p>
            <a:r>
              <a:rPr lang="en-US" dirty="0"/>
              <a:t>Date: DD Month Year</a:t>
            </a:r>
          </a:p>
        </p:txBody>
      </p:sp>
      <p:sp>
        <p:nvSpPr>
          <p:cNvPr id="12" name="Title 5"/>
          <p:cNvSpPr>
            <a:spLocks noGrp="1"/>
          </p:cNvSpPr>
          <p:nvPr>
            <p:ph type="title"/>
          </p:nvPr>
        </p:nvSpPr>
        <p:spPr>
          <a:xfrm>
            <a:off x="274320" y="265872"/>
            <a:ext cx="4866861" cy="1671543"/>
          </a:xfrm>
          <a:noFill/>
          <a:ln w="12700">
            <a:noFill/>
          </a:ln>
        </p:spPr>
        <p:txBody>
          <a:bodyPr/>
          <a:lstStyle>
            <a:lvl1pPr>
              <a:defRPr>
                <a:solidFill>
                  <a:sysClr val="windowText" lastClr="000000"/>
                </a:solidFill>
              </a:defRPr>
            </a:lvl1pPr>
          </a:lstStyle>
          <a:p>
            <a:r>
              <a:rPr lang="en-US"/>
              <a:t>Click to edit Master title style</a:t>
            </a:r>
            <a:endParaRPr lang="en-US" dirty="0"/>
          </a:p>
        </p:txBody>
      </p:sp>
      <p:sp>
        <p:nvSpPr>
          <p:cNvPr id="17" name="Picture Placeholder 16"/>
          <p:cNvSpPr>
            <a:spLocks noGrp="1"/>
          </p:cNvSpPr>
          <p:nvPr>
            <p:ph type="pic" sz="quarter" idx="20"/>
          </p:nvPr>
        </p:nvSpPr>
        <p:spPr>
          <a:xfrm>
            <a:off x="5586585" y="3604336"/>
            <a:ext cx="6345936" cy="3017520"/>
          </a:xfrm>
          <a:prstGeom prst="rect">
            <a:avLst/>
          </a:prstGeom>
          <a:solidFill>
            <a:schemeClr val="tx2"/>
          </a:solidFill>
          <a:ln w="12700">
            <a:solidFill>
              <a:schemeClr val="tx1"/>
            </a:solidFill>
          </a:ln>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18" name="Picture Placeholder 16"/>
          <p:cNvSpPr>
            <a:spLocks noGrp="1"/>
          </p:cNvSpPr>
          <p:nvPr>
            <p:ph type="pic" sz="quarter" idx="21"/>
          </p:nvPr>
        </p:nvSpPr>
        <p:spPr>
          <a:xfrm>
            <a:off x="8878425" y="285552"/>
            <a:ext cx="3054096" cy="3052496"/>
          </a:xfrm>
          <a:prstGeom prst="rect">
            <a:avLst/>
          </a:prstGeom>
          <a:solidFill>
            <a:schemeClr val="tx2"/>
          </a:solidFill>
          <a:ln w="12700">
            <a:solidFill>
              <a:schemeClr val="tx1"/>
            </a:solidFill>
          </a:ln>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7763" y="5497247"/>
            <a:ext cx="1370051" cy="115632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4320" y="5497246"/>
            <a:ext cx="756668" cy="1005911"/>
          </a:xfrm>
          <a:prstGeom prst="rect">
            <a:avLst/>
          </a:prstGeom>
        </p:spPr>
      </p:pic>
    </p:spTree>
    <p:extLst>
      <p:ext uri="{BB962C8B-B14F-4D97-AF65-F5344CB8AC3E}">
        <p14:creationId xmlns:p14="http://schemas.microsoft.com/office/powerpoint/2010/main" val="415952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18" name="Picture Placeholder 16"/>
          <p:cNvSpPr>
            <a:spLocks noGrp="1"/>
          </p:cNvSpPr>
          <p:nvPr>
            <p:ph type="pic" sz="quarter" idx="15"/>
          </p:nvPr>
        </p:nvSpPr>
        <p:spPr>
          <a:xfrm>
            <a:off x="8723481" y="3590776"/>
            <a:ext cx="3201819" cy="2988364"/>
          </a:xfrm>
          <a:prstGeom prst="rect">
            <a:avLst/>
          </a:prstGeom>
          <a:solidFill>
            <a:schemeClr val="tx2"/>
          </a:solidFill>
          <a:ln w="12700">
            <a:solidFill>
              <a:schemeClr val="tx1"/>
            </a:solidFill>
          </a:ln>
          <a:effectLst/>
        </p:spPr>
        <p:style>
          <a:lnRef idx="2">
            <a:schemeClr val="accent1"/>
          </a:lnRef>
          <a:fillRef idx="1">
            <a:schemeClr val="lt1"/>
          </a:fillRef>
          <a:effectRef idx="0">
            <a:schemeClr val="accent1"/>
          </a:effectRef>
          <a:fontRef idx="none"/>
        </p:style>
        <p:txBody>
          <a:bodyPr/>
          <a:lstStyle>
            <a:lvl1pPr>
              <a:defRPr lang="en-US" dirty="0"/>
            </a:lvl1pPr>
          </a:lstStyle>
          <a:p>
            <a:r>
              <a:rPr lang="en-US"/>
              <a:t>Click icon to add picture</a:t>
            </a:r>
            <a:endParaRPr lang="en-US" dirty="0"/>
          </a:p>
        </p:txBody>
      </p:sp>
      <p:sp>
        <p:nvSpPr>
          <p:cNvPr id="19" name="Picture Placeholder 16"/>
          <p:cNvSpPr>
            <a:spLocks noGrp="1"/>
          </p:cNvSpPr>
          <p:nvPr>
            <p:ph type="pic" sz="quarter" idx="16"/>
          </p:nvPr>
        </p:nvSpPr>
        <p:spPr>
          <a:xfrm>
            <a:off x="5250688" y="3590776"/>
            <a:ext cx="3201819" cy="2988364"/>
          </a:xfrm>
          <a:prstGeom prst="rect">
            <a:avLst/>
          </a:prstGeom>
          <a:solidFill>
            <a:schemeClr val="tx2"/>
          </a:solidFill>
          <a:ln w="12700">
            <a:solidFill>
              <a:schemeClr val="tx1"/>
            </a:solidFill>
          </a:ln>
          <a:effectLst/>
        </p:spPr>
        <p:style>
          <a:lnRef idx="2">
            <a:schemeClr val="accent1"/>
          </a:lnRef>
          <a:fillRef idx="1">
            <a:schemeClr val="lt1"/>
          </a:fillRef>
          <a:effectRef idx="0">
            <a:schemeClr val="accent1"/>
          </a:effectRef>
          <a:fontRef idx="none"/>
        </p:style>
        <p:txBody>
          <a:bodyPr/>
          <a:lstStyle>
            <a:lvl1pPr>
              <a:defRPr lang="en-US" dirty="0"/>
            </a:lvl1pPr>
          </a:lstStyle>
          <a:p>
            <a:r>
              <a:rPr lang="en-US"/>
              <a:t>Click icon to add picture</a:t>
            </a:r>
            <a:endParaRPr lang="en-US" dirty="0"/>
          </a:p>
        </p:txBody>
      </p:sp>
      <p:sp>
        <p:nvSpPr>
          <p:cNvPr id="20" name="Picture Placeholder 16"/>
          <p:cNvSpPr>
            <a:spLocks noGrp="1"/>
          </p:cNvSpPr>
          <p:nvPr>
            <p:ph type="pic" sz="quarter" idx="17"/>
          </p:nvPr>
        </p:nvSpPr>
        <p:spPr>
          <a:xfrm>
            <a:off x="8723481" y="323760"/>
            <a:ext cx="3201819" cy="2988364"/>
          </a:xfrm>
          <a:prstGeom prst="rect">
            <a:avLst/>
          </a:prstGeom>
          <a:solidFill>
            <a:schemeClr val="tx2"/>
          </a:solidFill>
          <a:ln w="12700">
            <a:solidFill>
              <a:schemeClr val="tx1"/>
            </a:solidFill>
          </a:ln>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21" name="Picture Placeholder 16"/>
          <p:cNvSpPr>
            <a:spLocks noGrp="1"/>
          </p:cNvSpPr>
          <p:nvPr>
            <p:ph type="pic" sz="quarter" idx="18"/>
          </p:nvPr>
        </p:nvSpPr>
        <p:spPr>
          <a:xfrm>
            <a:off x="5250688" y="323760"/>
            <a:ext cx="3201819" cy="2988364"/>
          </a:xfrm>
          <a:prstGeom prst="rect">
            <a:avLst/>
          </a:prstGeom>
          <a:solidFill>
            <a:schemeClr val="tx2"/>
          </a:solidFill>
          <a:ln w="12700">
            <a:solidFill>
              <a:schemeClr val="tx1"/>
            </a:solidFill>
          </a:ln>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endParaRPr lang="en-US" dirty="0"/>
          </a:p>
        </p:txBody>
      </p:sp>
      <p:sp>
        <p:nvSpPr>
          <p:cNvPr id="11" name="Text Placeholder 2"/>
          <p:cNvSpPr>
            <a:spLocks noGrp="1"/>
          </p:cNvSpPr>
          <p:nvPr>
            <p:ph type="body" sz="quarter" idx="19" hasCustomPrompt="1"/>
          </p:nvPr>
        </p:nvSpPr>
        <p:spPr>
          <a:xfrm>
            <a:off x="274320" y="2059387"/>
            <a:ext cx="4867275" cy="3315887"/>
          </a:xfrm>
        </p:spPr>
        <p:txBody>
          <a:bodyPr/>
          <a:lstStyle/>
          <a:p>
            <a:r>
              <a:rPr lang="en-US" dirty="0"/>
              <a:t>Presenter</a:t>
            </a:r>
          </a:p>
          <a:p>
            <a:r>
              <a:rPr lang="en-US" dirty="0"/>
              <a:t>Title </a:t>
            </a:r>
          </a:p>
          <a:p>
            <a:r>
              <a:rPr lang="en-US" dirty="0"/>
              <a:t>Division/District/Staff Section</a:t>
            </a:r>
          </a:p>
          <a:p>
            <a:r>
              <a:rPr lang="en-US" dirty="0"/>
              <a:t>Date: DD Month Year</a:t>
            </a:r>
          </a:p>
        </p:txBody>
      </p:sp>
      <p:sp>
        <p:nvSpPr>
          <p:cNvPr id="12" name="Title 5"/>
          <p:cNvSpPr>
            <a:spLocks noGrp="1"/>
          </p:cNvSpPr>
          <p:nvPr>
            <p:ph type="title"/>
          </p:nvPr>
        </p:nvSpPr>
        <p:spPr>
          <a:xfrm>
            <a:off x="274320" y="265872"/>
            <a:ext cx="4866861" cy="1671543"/>
          </a:xfrm>
          <a:noFill/>
          <a:ln w="12700">
            <a:noFill/>
          </a:ln>
        </p:spPr>
        <p:txBody>
          <a:bodyPr/>
          <a:lstStyle>
            <a:lvl1pPr>
              <a:defRPr>
                <a:solidFill>
                  <a:sysClr val="windowText" lastClr="000000"/>
                </a:solidFill>
              </a:defRPr>
            </a:lvl1pPr>
          </a:lstStyle>
          <a:p>
            <a:r>
              <a:rPr lang="en-US"/>
              <a:t>Click to edit Master title style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7763" y="5497247"/>
            <a:ext cx="1370051" cy="1156324"/>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4320" y="5497246"/>
            <a:ext cx="756668" cy="1005911"/>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3" name="Rounded Rectangle 12"/>
          <p:cNvSpPr/>
          <p:nvPr userDrawn="1"/>
        </p:nvSpPr>
        <p:spPr>
          <a:xfrm>
            <a:off x="118872" y="118872"/>
            <a:ext cx="11951208" cy="6629400"/>
          </a:xfrm>
          <a:prstGeom prst="roundRect">
            <a:avLst>
              <a:gd name="adj" fmla="val 2258"/>
            </a:avLst>
          </a:prstGeom>
          <a:solidFill>
            <a:srgbClr val="FFFFFF"/>
          </a:solidFill>
          <a:ln w="25400">
            <a:solidFill>
              <a:srgbClr val="A0A0A0"/>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r"/>
            <a:endParaRPr lang="en-US" sz="900" dirty="0"/>
          </a:p>
        </p:txBody>
      </p:sp>
      <p:sp>
        <p:nvSpPr>
          <p:cNvPr id="4099" name="Title Placeholder 1"/>
          <p:cNvSpPr>
            <a:spLocks noGrp="1"/>
          </p:cNvSpPr>
          <p:nvPr>
            <p:ph type="title"/>
          </p:nvPr>
        </p:nvSpPr>
        <p:spPr bwMode="auto">
          <a:xfrm>
            <a:off x="365760" y="137160"/>
            <a:ext cx="9875520" cy="99669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65760" y="1254536"/>
            <a:ext cx="11475720" cy="5257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3" name="Picture 6"/>
          <p:cNvPicPr>
            <a:picLocks noChangeAspect="1"/>
          </p:cNvPicPr>
          <p:nvPr/>
        </p:nvPicPr>
        <p:blipFill>
          <a:blip r:embed="rId16"/>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556686" y="228600"/>
            <a:ext cx="492978" cy="411480"/>
          </a:xfrm>
          <a:prstGeom prst="rect">
            <a:avLst/>
          </a:prstGeom>
          <a:noFill/>
          <a:ln w="9525">
            <a:noFill/>
            <a:miter lim="800000"/>
            <a:headEnd/>
            <a:tailEnd/>
          </a:ln>
          <a:effectLst/>
        </p:spPr>
        <p:txBody>
          <a:bodyPr wrap="square" lIns="0" tIns="0" rIns="0" bIns="0" anchor="ctr" anchorCtr="0">
            <a:noAutofit/>
          </a:bodyPr>
          <a:lstStyle/>
          <a:p>
            <a:pPr algn="ctr">
              <a:spcBef>
                <a:spcPct val="50000"/>
              </a:spcBef>
              <a:defRPr/>
            </a:pPr>
            <a:fld id="{99D903CA-8EC9-4EB0-B4F7-7D6D89967A95}" type="slidenum">
              <a:rPr lang="en-US" sz="1000" b="0" baseline="0" smtClean="0"/>
              <a:pPr algn="ctr">
                <a:spcBef>
                  <a:spcPct val="50000"/>
                </a:spcBef>
                <a:defRPr/>
              </a:pPr>
              <a:t>‹#›</a:t>
            </a:fld>
            <a:endParaRPr lang="en-US" sz="1000" b="0" baseline="0" dirty="0"/>
          </a:p>
        </p:txBody>
      </p:sp>
      <p:cxnSp>
        <p:nvCxnSpPr>
          <p:cNvPr id="5" name="Straight Connector 4"/>
          <p:cNvCxnSpPr/>
          <p:nvPr userDrawn="1"/>
        </p:nvCxnSpPr>
        <p:spPr>
          <a:xfrm>
            <a:off x="365760" y="1135462"/>
            <a:ext cx="11475720" cy="0"/>
          </a:xfrm>
          <a:prstGeom prst="line">
            <a:avLst/>
          </a:prstGeom>
          <a:ln w="25400">
            <a:solidFill>
              <a:srgbClr val="A0A0A0"/>
            </a:solidFill>
          </a:ln>
        </p:spPr>
        <p:style>
          <a:lnRef idx="1">
            <a:schemeClr val="accent1"/>
          </a:lnRef>
          <a:fillRef idx="0">
            <a:schemeClr val="accent1"/>
          </a:fillRef>
          <a:effectRef idx="0">
            <a:schemeClr val="accent1"/>
          </a:effectRef>
          <a:fontRef idx="minor">
            <a:schemeClr val="tx1"/>
          </a:fontRef>
        </p:style>
      </p:cxnSp>
      <p:sp>
        <p:nvSpPr>
          <p:cNvPr id="29" name="Footer Placeholder 5"/>
          <p:cNvSpPr>
            <a:spLocks noGrp="1"/>
          </p:cNvSpPr>
          <p:nvPr>
            <p:ph type="ftr" sz="quarter" idx="3"/>
          </p:nvPr>
        </p:nvSpPr>
        <p:spPr>
          <a:xfrm>
            <a:off x="365760" y="6519672"/>
            <a:ext cx="10525468" cy="226770"/>
          </a:xfrm>
          <a:prstGeom prst="rect">
            <a:avLst/>
          </a:prstGeom>
        </p:spPr>
        <p:txBody>
          <a:bodyPr vert="horz" lIns="0" tIns="0" rIns="0" bIns="0" rtlCol="0" anchor="ctr"/>
          <a:lstStyle>
            <a:lvl1pPr algn="l">
              <a:defRPr sz="800">
                <a:solidFill>
                  <a:schemeClr val="tx1">
                    <a:tint val="75000"/>
                  </a:schemeClr>
                </a:solidFill>
              </a:defRPr>
            </a:lvl1pPr>
          </a:lstStyle>
          <a:p>
            <a:endParaRPr lang="en-US" dirty="0"/>
          </a:p>
        </p:txBody>
      </p:sp>
      <p:sp>
        <p:nvSpPr>
          <p:cNvPr id="30" name="Date Placeholder 6"/>
          <p:cNvSpPr>
            <a:spLocks noGrp="1"/>
          </p:cNvSpPr>
          <p:nvPr>
            <p:ph type="dt" sz="half" idx="2"/>
          </p:nvPr>
        </p:nvSpPr>
        <p:spPr>
          <a:xfrm>
            <a:off x="10891228" y="6519672"/>
            <a:ext cx="950252" cy="228600"/>
          </a:xfrm>
          <a:prstGeom prst="rect">
            <a:avLst/>
          </a:prstGeom>
        </p:spPr>
        <p:txBody>
          <a:bodyPr vert="horz" lIns="0" tIns="0" rIns="0" bIns="0" rtlCol="0" anchor="ctr"/>
          <a:lstStyle>
            <a:lvl1pPr algn="r">
              <a:defRPr sz="900">
                <a:solidFill>
                  <a:schemeClr val="tx1">
                    <a:tint val="75000"/>
                  </a:schemeClr>
                </a:solidFill>
              </a:defRPr>
            </a:lvl1pPr>
          </a:lstStyle>
          <a:p>
            <a:fld id="{0D5B6B94-6F19-4E2B-82A4-E3780F0317F0}" type="datetimeFigureOut">
              <a:rPr lang="en-US" smtClean="0"/>
              <a:pPr/>
              <a:t>12/8/2022</a:t>
            </a:fld>
            <a:endParaRPr lang="en-US" dirty="0"/>
          </a:p>
        </p:txBody>
      </p:sp>
      <p:pic>
        <p:nvPicPr>
          <p:cNvPr id="17" name="Picture 1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400223" y="236129"/>
            <a:ext cx="498759" cy="663048"/>
          </a:xfrm>
          <a:prstGeom prst="rect">
            <a:avLst/>
          </a:prstGeom>
        </p:spPr>
      </p:pic>
      <p:pic>
        <p:nvPicPr>
          <p:cNvPr id="18" name="Picture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006594" y="224978"/>
            <a:ext cx="950396" cy="802134"/>
          </a:xfrm>
          <a:prstGeom prst="rect">
            <a:avLst/>
          </a:prstGeom>
        </p:spPr>
      </p:pic>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730" r:id="rId1"/>
    <p:sldLayoutId id="2147483729" r:id="rId2"/>
    <p:sldLayoutId id="2147483681" r:id="rId3"/>
    <p:sldLayoutId id="2147483682" r:id="rId4"/>
    <p:sldLayoutId id="2147483699" r:id="rId5"/>
    <p:sldLayoutId id="2147483711" r:id="rId6"/>
    <p:sldLayoutId id="2147483727" r:id="rId7"/>
    <p:sldLayoutId id="2147483728" r:id="rId8"/>
    <p:sldLayoutId id="2147483713" r:id="rId9"/>
    <p:sldLayoutId id="2147483702" r:id="rId10"/>
    <p:sldLayoutId id="2147483705" r:id="rId11"/>
    <p:sldLayoutId id="2147483703" r:id="rId12"/>
    <p:sldLayoutId id="2147483704" r:id="rId13"/>
    <p:sldLayoutId id="2147483731" r:id="rId14"/>
  </p:sldLayoutIdLst>
  <p:hf hdr="0" dt="0"/>
  <p:txStyles>
    <p:titleStyle>
      <a:lvl1pPr algn="l" rtl="0" eaLnBrk="1" fontAlgn="base" hangingPunct="1">
        <a:spcBef>
          <a:spcPct val="0"/>
        </a:spcBef>
        <a:spcAft>
          <a:spcPct val="0"/>
        </a:spcAft>
        <a:defRPr sz="2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0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3" name="Rounded Rectangle 12"/>
          <p:cNvSpPr/>
          <p:nvPr userDrawn="1"/>
        </p:nvSpPr>
        <p:spPr>
          <a:xfrm>
            <a:off x="118872" y="118872"/>
            <a:ext cx="11951208" cy="6629400"/>
          </a:xfrm>
          <a:prstGeom prst="roundRect">
            <a:avLst>
              <a:gd name="adj" fmla="val 2258"/>
            </a:avLst>
          </a:prstGeom>
          <a:solidFill>
            <a:srgbClr val="FFFFFF"/>
          </a:solidFill>
          <a:ln w="25400">
            <a:solidFill>
              <a:srgbClr val="A0A0A0"/>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r"/>
            <a:endParaRPr lang="en-US" sz="900" dirty="0"/>
          </a:p>
        </p:txBody>
      </p:sp>
      <p:sp>
        <p:nvSpPr>
          <p:cNvPr id="4099" name="Title Placeholder 1"/>
          <p:cNvSpPr>
            <a:spLocks noGrp="1"/>
          </p:cNvSpPr>
          <p:nvPr>
            <p:ph type="title"/>
          </p:nvPr>
        </p:nvSpPr>
        <p:spPr bwMode="auto">
          <a:xfrm>
            <a:off x="365760" y="137160"/>
            <a:ext cx="9875520" cy="99669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65760" y="1254536"/>
            <a:ext cx="11475720" cy="5257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3" name="Picture 6"/>
          <p:cNvPicPr>
            <a:picLocks noChangeAspect="1"/>
          </p:cNvPicPr>
          <p:nvPr/>
        </p:nvPicPr>
        <p:blipFill>
          <a:blip r:embed="rId3"/>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556686" y="228600"/>
            <a:ext cx="492978" cy="411480"/>
          </a:xfrm>
          <a:prstGeom prst="rect">
            <a:avLst/>
          </a:prstGeom>
          <a:noFill/>
          <a:ln w="9525">
            <a:noFill/>
            <a:miter lim="800000"/>
            <a:headEnd/>
            <a:tailEnd/>
          </a:ln>
          <a:effectLst/>
        </p:spPr>
        <p:txBody>
          <a:bodyPr wrap="square" lIns="0" tIns="0" rIns="0" bIns="0" anchor="ctr" anchorCtr="0">
            <a:noAutofit/>
          </a:bodyPr>
          <a:lstStyle/>
          <a:p>
            <a:pPr algn="ctr">
              <a:spcBef>
                <a:spcPct val="50000"/>
              </a:spcBef>
              <a:defRPr/>
            </a:pPr>
            <a:fld id="{99D903CA-8EC9-4EB0-B4F7-7D6D89967A95}" type="slidenum">
              <a:rPr lang="en-US" sz="1000" b="0" baseline="0" smtClean="0"/>
              <a:pPr algn="ctr">
                <a:spcBef>
                  <a:spcPct val="50000"/>
                </a:spcBef>
                <a:defRPr/>
              </a:pPr>
              <a:t>‹#›</a:t>
            </a:fld>
            <a:endParaRPr lang="en-US" sz="1000" b="0" baseline="0" dirty="0"/>
          </a:p>
        </p:txBody>
      </p:sp>
      <p:sp>
        <p:nvSpPr>
          <p:cNvPr id="29" name="Footer Placeholder 5"/>
          <p:cNvSpPr>
            <a:spLocks noGrp="1"/>
          </p:cNvSpPr>
          <p:nvPr>
            <p:ph type="ftr" sz="quarter" idx="3"/>
          </p:nvPr>
        </p:nvSpPr>
        <p:spPr>
          <a:xfrm>
            <a:off x="365760" y="6519672"/>
            <a:ext cx="10525468" cy="226770"/>
          </a:xfrm>
          <a:prstGeom prst="rect">
            <a:avLst/>
          </a:prstGeom>
        </p:spPr>
        <p:txBody>
          <a:bodyPr vert="horz" lIns="0" tIns="0" rIns="0" bIns="0" rtlCol="0" anchor="ctr"/>
          <a:lstStyle>
            <a:lvl1pPr algn="l">
              <a:defRPr sz="800">
                <a:solidFill>
                  <a:schemeClr val="tx1">
                    <a:tint val="75000"/>
                  </a:schemeClr>
                </a:solidFill>
              </a:defRPr>
            </a:lvl1pPr>
          </a:lstStyle>
          <a:p>
            <a:endParaRPr lang="en-US" dirty="0"/>
          </a:p>
        </p:txBody>
      </p:sp>
      <p:sp>
        <p:nvSpPr>
          <p:cNvPr id="30" name="Date Placeholder 6"/>
          <p:cNvSpPr>
            <a:spLocks noGrp="1"/>
          </p:cNvSpPr>
          <p:nvPr>
            <p:ph type="dt" sz="half" idx="2"/>
          </p:nvPr>
        </p:nvSpPr>
        <p:spPr>
          <a:xfrm>
            <a:off x="10891228" y="6519672"/>
            <a:ext cx="950252" cy="228600"/>
          </a:xfrm>
          <a:prstGeom prst="rect">
            <a:avLst/>
          </a:prstGeom>
        </p:spPr>
        <p:txBody>
          <a:bodyPr vert="horz" lIns="0" tIns="0" rIns="0" bIns="0" rtlCol="0" anchor="ctr"/>
          <a:lstStyle>
            <a:lvl1pPr algn="r">
              <a:defRPr sz="900">
                <a:solidFill>
                  <a:schemeClr val="tx1">
                    <a:tint val="75000"/>
                  </a:schemeClr>
                </a:solidFill>
              </a:defRPr>
            </a:lvl1pPr>
          </a:lstStyle>
          <a:p>
            <a:fld id="{0D5B6B94-6F19-4E2B-82A4-E3780F0317F0}" type="datetimeFigureOut">
              <a:rPr lang="en-US" smtClean="0"/>
              <a:pPr/>
              <a:t>12/8/2022</a:t>
            </a:fld>
            <a:endParaRPr lang="en-US"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223" y="236129"/>
            <a:ext cx="498759" cy="663048"/>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06594" y="224978"/>
            <a:ext cx="950396" cy="802134"/>
          </a:xfrm>
          <a:prstGeom prst="rect">
            <a:avLst/>
          </a:prstGeom>
        </p:spPr>
      </p:pic>
    </p:spTree>
    <p:extLst>
      <p:ext uri="{BB962C8B-B14F-4D97-AF65-F5344CB8AC3E}">
        <p14:creationId xmlns:p14="http://schemas.microsoft.com/office/powerpoint/2010/main" val="281037360"/>
      </p:ext>
    </p:extLst>
  </p:cSld>
  <p:clrMap bg1="lt1" tx1="dk1" bg2="lt2" tx2="dk2" accent1="accent1" accent2="accent2" accent3="accent3" accent4="accent4" accent5="accent5" accent6="accent6" hlink="hlink" folHlink="folHlink"/>
  <p:sldLayoutIdLst>
    <p:sldLayoutId id="2147483738" r:id="rId1"/>
  </p:sldLayoutIdLst>
  <p:hf hdr="0" dt="0"/>
  <p:txStyles>
    <p:titleStyle>
      <a:lvl1pPr algn="l" rtl="0" eaLnBrk="1" fontAlgn="base" hangingPunct="1">
        <a:spcBef>
          <a:spcPct val="0"/>
        </a:spcBef>
        <a:spcAft>
          <a:spcPct val="0"/>
        </a:spcAft>
        <a:defRPr sz="2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0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3" name="Rounded Rectangle 12"/>
          <p:cNvSpPr/>
          <p:nvPr userDrawn="1"/>
        </p:nvSpPr>
        <p:spPr>
          <a:xfrm>
            <a:off x="118872" y="118872"/>
            <a:ext cx="11951208" cy="6629400"/>
          </a:xfrm>
          <a:prstGeom prst="roundRect">
            <a:avLst>
              <a:gd name="adj" fmla="val 2258"/>
            </a:avLst>
          </a:prstGeom>
          <a:solidFill>
            <a:srgbClr val="FFFFFF"/>
          </a:solidFill>
          <a:ln w="25400">
            <a:solidFill>
              <a:srgbClr val="A0A0A0"/>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r"/>
            <a:endParaRPr lang="en-US" sz="900" dirty="0"/>
          </a:p>
        </p:txBody>
      </p:sp>
      <p:sp>
        <p:nvSpPr>
          <p:cNvPr id="29" name="Text Box 14"/>
          <p:cNvSpPr txBox="1">
            <a:spLocks noChangeArrowheads="1"/>
          </p:cNvSpPr>
          <p:nvPr userDrawn="1"/>
        </p:nvSpPr>
        <p:spPr bwMode="auto">
          <a:xfrm>
            <a:off x="11556686" y="228599"/>
            <a:ext cx="492978" cy="411480"/>
          </a:xfrm>
          <a:prstGeom prst="rect">
            <a:avLst/>
          </a:prstGeom>
          <a:noFill/>
          <a:ln w="9525">
            <a:noFill/>
            <a:miter lim="800000"/>
            <a:headEnd/>
            <a:tailEnd/>
          </a:ln>
          <a:effectLst/>
        </p:spPr>
        <p:txBody>
          <a:bodyPr wrap="square" lIns="0" tIns="0" rIns="0" bIns="0" anchor="ctr" anchorCtr="0">
            <a:noAutofit/>
          </a:bodyPr>
          <a:lstStyle/>
          <a:p>
            <a:pPr algn="ctr">
              <a:spcBef>
                <a:spcPct val="50000"/>
              </a:spcBef>
              <a:defRPr/>
            </a:pPr>
            <a:fld id="{99D903CA-8EC9-4EB0-B4F7-7D6D89967A95}" type="slidenum">
              <a:rPr lang="en-US" sz="1000" b="0" baseline="0" smtClean="0"/>
              <a:pPr algn="ctr">
                <a:spcBef>
                  <a:spcPct val="50000"/>
                </a:spcBef>
                <a:defRPr/>
              </a:pPr>
              <a:t>‹#›</a:t>
            </a:fld>
            <a:endParaRPr lang="en-US" sz="1000" b="0" baseline="0" dirty="0"/>
          </a:p>
        </p:txBody>
      </p:sp>
      <p:sp>
        <p:nvSpPr>
          <p:cNvPr id="12" name="Title Placeholder 1"/>
          <p:cNvSpPr>
            <a:spLocks noGrp="1"/>
          </p:cNvSpPr>
          <p:nvPr>
            <p:ph type="title"/>
          </p:nvPr>
        </p:nvSpPr>
        <p:spPr bwMode="auto">
          <a:xfrm>
            <a:off x="365760" y="137160"/>
            <a:ext cx="9875520" cy="99830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slide</a:t>
            </a:r>
          </a:p>
        </p:txBody>
      </p:sp>
      <p:cxnSp>
        <p:nvCxnSpPr>
          <p:cNvPr id="14" name="Straight Connector 13"/>
          <p:cNvCxnSpPr/>
          <p:nvPr userDrawn="1"/>
        </p:nvCxnSpPr>
        <p:spPr>
          <a:xfrm>
            <a:off x="365760" y="1135462"/>
            <a:ext cx="11475720" cy="0"/>
          </a:xfrm>
          <a:prstGeom prst="line">
            <a:avLst/>
          </a:prstGeom>
          <a:ln w="25400">
            <a:solidFill>
              <a:srgbClr val="A0A0A0"/>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
          </p:nvPr>
        </p:nvSpPr>
        <p:spPr bwMode="auto">
          <a:xfrm>
            <a:off x="365760" y="1254536"/>
            <a:ext cx="11475720" cy="5257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223" y="236129"/>
            <a:ext cx="498759" cy="663048"/>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06594" y="224978"/>
            <a:ext cx="950396" cy="802134"/>
          </a:xfrm>
          <a:prstGeom prst="rect">
            <a:avLst/>
          </a:prstGeom>
        </p:spPr>
      </p:pic>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2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0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p15:clr>
            <a:srgbClr val="F26B43"/>
          </p15:clr>
        </p15:guide>
        <p15:guide id="1" pos="7512">
          <p15:clr>
            <a:srgbClr val="5ACBF0"/>
          </p15:clr>
        </p15:guide>
        <p15:guide id="2" pos="12971">
          <p15:clr>
            <a:srgbClr val="5ACBF0"/>
          </p15:clr>
        </p15:guide>
        <p15:guide id="3" pos="168">
          <p15:clr>
            <a:srgbClr val="5ACBF0"/>
          </p15:clr>
        </p15:guide>
        <p15:guide id="5" orient="horz" pos="637">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9"/>
          </p:nvPr>
        </p:nvSpPr>
        <p:spPr/>
        <p:txBody>
          <a:bodyPr/>
          <a:lstStyle/>
          <a:p>
            <a:r>
              <a:rPr lang="en-US" dirty="0"/>
              <a:t>PM: Jim Adams</a:t>
            </a:r>
          </a:p>
          <a:p>
            <a:r>
              <a:rPr lang="en-US" dirty="0"/>
              <a:t>TL: Max Wilson-Fey</a:t>
            </a:r>
          </a:p>
          <a:p>
            <a:r>
              <a:rPr lang="en-US" dirty="0"/>
              <a:t>FC: Jon Rerecich </a:t>
            </a:r>
          </a:p>
          <a:p>
            <a:endParaRPr lang="en-US" dirty="0"/>
          </a:p>
          <a:p>
            <a:endParaRPr lang="en-US" dirty="0"/>
          </a:p>
          <a:p>
            <a:r>
              <a:rPr lang="en-US" dirty="0"/>
              <a:t> </a:t>
            </a:r>
          </a:p>
          <a:p>
            <a:r>
              <a:rPr lang="en-US" dirty="0"/>
              <a:t>USACE-NWP</a:t>
            </a:r>
          </a:p>
          <a:p>
            <a:r>
              <a:rPr lang="en-US" dirty="0"/>
              <a:t>03 November 2022</a:t>
            </a:r>
          </a:p>
        </p:txBody>
      </p:sp>
      <p:sp>
        <p:nvSpPr>
          <p:cNvPr id="10" name="Title 9"/>
          <p:cNvSpPr>
            <a:spLocks noGrp="1"/>
          </p:cNvSpPr>
          <p:nvPr>
            <p:ph type="title"/>
          </p:nvPr>
        </p:nvSpPr>
        <p:spPr/>
        <p:txBody>
          <a:bodyPr>
            <a:normAutofit fontScale="90000"/>
          </a:bodyPr>
          <a:lstStyle/>
          <a:p>
            <a:r>
              <a:rPr lang="en-US" dirty="0"/>
              <a:t>FFDRWG:</a:t>
            </a:r>
            <a:br>
              <a:rPr lang="en-US" dirty="0"/>
            </a:br>
            <a:r>
              <a:rPr lang="en-US" dirty="0"/>
              <a:t>B2FGE Hydraulic testing results &amp; Path forward</a:t>
            </a:r>
          </a:p>
        </p:txBody>
      </p:sp>
      <p:pic>
        <p:nvPicPr>
          <p:cNvPr id="7" name="Picture Placeholder 6" descr="A construction site&#10;&#10;Description automatically generated">
            <a:extLst>
              <a:ext uri="{FF2B5EF4-FFF2-40B4-BE49-F238E27FC236}">
                <a16:creationId xmlns:a16="http://schemas.microsoft.com/office/drawing/2014/main" id="{D344FB41-3CAD-4037-859C-F4672B838843}"/>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pic>
        <p:nvPicPr>
          <p:cNvPr id="11" name="Picture Placeholder 10" descr="A picture containing ground, building&#10;&#10;Description automatically generated">
            <a:extLst>
              <a:ext uri="{FF2B5EF4-FFF2-40B4-BE49-F238E27FC236}">
                <a16:creationId xmlns:a16="http://schemas.microsoft.com/office/drawing/2014/main" id="{5D3EF2BC-2C00-414F-8687-374859FB4153}"/>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8155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16BB-F1E3-423C-B9D1-95083B943FE7}"/>
              </a:ext>
            </a:extLst>
          </p:cNvPr>
          <p:cNvSpPr>
            <a:spLocks noGrp="1"/>
          </p:cNvSpPr>
          <p:nvPr>
            <p:ph type="title"/>
          </p:nvPr>
        </p:nvSpPr>
        <p:spPr/>
        <p:txBody>
          <a:bodyPr/>
          <a:lstStyle/>
          <a:p>
            <a:r>
              <a:rPr lang="en-US" dirty="0"/>
              <a:t>Path forward</a:t>
            </a:r>
          </a:p>
        </p:txBody>
      </p:sp>
      <p:sp>
        <p:nvSpPr>
          <p:cNvPr id="3" name="Content Placeholder 2">
            <a:extLst>
              <a:ext uri="{FF2B5EF4-FFF2-40B4-BE49-F238E27FC236}">
                <a16:creationId xmlns:a16="http://schemas.microsoft.com/office/drawing/2014/main" id="{48C2AFDF-50C8-4F72-9949-7A85D750F108}"/>
              </a:ext>
            </a:extLst>
          </p:cNvPr>
          <p:cNvSpPr>
            <a:spLocks noGrp="1"/>
          </p:cNvSpPr>
          <p:nvPr>
            <p:ph sz="quarter" idx="10"/>
          </p:nvPr>
        </p:nvSpPr>
        <p:spPr/>
        <p:txBody>
          <a:bodyPr/>
          <a:lstStyle/>
          <a:p>
            <a:pPr marL="342900" indent="-342900">
              <a:buFont typeface="Arial" panose="020B0604020202020204" pitchFamily="34" charset="0"/>
              <a:buChar char="•"/>
            </a:pPr>
            <a:r>
              <a:rPr lang="en-US" dirty="0"/>
              <a:t>USACE held discussions with NMFS at District and Division level about acceptability of 2022 hydraulic testing results.</a:t>
            </a:r>
          </a:p>
          <a:p>
            <a:pPr marL="569913" lvl="1" indent="-342900">
              <a:buFont typeface="Courier New" panose="02070309020205020404" pitchFamily="49" charset="0"/>
              <a:buChar char="o"/>
            </a:pPr>
            <a:r>
              <a:rPr lang="en-US" dirty="0"/>
              <a:t>NMFS remains concerned about the hydraulic testing results but agreed outfitting PH2 with corbels per the existing contract is acceptable.</a:t>
            </a:r>
          </a:p>
          <a:p>
            <a:pPr lvl="1" indent="0">
              <a:buNone/>
            </a:pPr>
            <a:endParaRPr lang="en-US" dirty="0">
              <a:solidFill>
                <a:srgbClr val="FF0000"/>
              </a:solidFill>
            </a:endParaRPr>
          </a:p>
          <a:p>
            <a:pPr marL="342900" indent="-342900">
              <a:buFont typeface="Arial" panose="020B0604020202020204" pitchFamily="34" charset="0"/>
              <a:buChar char="•"/>
            </a:pPr>
            <a:r>
              <a:rPr lang="en-US" dirty="0"/>
              <a:t>Additional Coordination with NMFS</a:t>
            </a:r>
          </a:p>
          <a:p>
            <a:pPr marL="569913" lvl="1" indent="-342900">
              <a:buFont typeface="Courier New" panose="02070309020205020404" pitchFamily="49" charset="0"/>
              <a:buChar char="o"/>
            </a:pPr>
            <a:r>
              <a:rPr lang="en-US" dirty="0"/>
              <a:t>Post-construction evaluation (juvenile monitoring facility?)</a:t>
            </a:r>
          </a:p>
          <a:p>
            <a:pPr marL="569913" lvl="1" indent="-342900">
              <a:buFont typeface="Courier New" panose="02070309020205020404" pitchFamily="49" charset="0"/>
              <a:buChar char="o"/>
            </a:pPr>
            <a:r>
              <a:rPr lang="en-US" dirty="0"/>
              <a:t>Adaptive management measures (operational restrictions, porosity plate configuration, </a:t>
            </a:r>
            <a:r>
              <a:rPr lang="en-US" dirty="0" err="1"/>
              <a:t>etc</a:t>
            </a:r>
            <a:r>
              <a:rPr lang="en-US" dirty="0"/>
              <a:t>)</a:t>
            </a:r>
          </a:p>
          <a:p>
            <a:pPr marL="569913" lvl="1" indent="-342900">
              <a:buFont typeface="Courier New" panose="02070309020205020404" pitchFamily="49" charset="0"/>
              <a:buChar char="o"/>
            </a:pPr>
            <a:r>
              <a:rPr lang="en-US" dirty="0"/>
              <a:t>Upper 1% specific operation</a:t>
            </a:r>
          </a:p>
          <a:p>
            <a:pPr marL="569913" lvl="1" indent="-342900">
              <a:buFont typeface="Courier New" panose="02070309020205020404" pitchFamily="49" charset="0"/>
              <a:buChar char="o"/>
            </a:pPr>
            <a:endParaRPr lang="en-US" dirty="0"/>
          </a:p>
          <a:p>
            <a:pPr lvl="1" indent="0">
              <a:buNone/>
            </a:pPr>
            <a:r>
              <a:rPr lang="en-US"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 Final Data Collection Report will be available December 2022.</a:t>
            </a:r>
            <a:endParaRPr lang="en-US" dirty="0">
              <a:solidFill>
                <a:schemeClr val="tx1">
                  <a:lumMod val="75000"/>
                  <a:lumOff val="25000"/>
                </a:schemeClr>
              </a:solidFill>
            </a:endParaRPr>
          </a:p>
          <a:p>
            <a:pPr lvl="1" indent="0">
              <a:buNone/>
            </a:pPr>
            <a:endParaRPr lang="en-US" dirty="0"/>
          </a:p>
          <a:p>
            <a:pPr marL="569913" lvl="1" indent="-342900">
              <a:buFont typeface="Courier New" panose="02070309020205020404" pitchFamily="49" charset="0"/>
              <a:buChar char="o"/>
            </a:pPr>
            <a:endParaRPr lang="en-US" dirty="0">
              <a:solidFill>
                <a:srgbClr val="FF0000"/>
              </a:solidFill>
            </a:endParaRPr>
          </a:p>
          <a:p>
            <a:endParaRPr lang="en-US" dirty="0"/>
          </a:p>
        </p:txBody>
      </p:sp>
    </p:spTree>
    <p:extLst>
      <p:ext uri="{BB962C8B-B14F-4D97-AF65-F5344CB8AC3E}">
        <p14:creationId xmlns:p14="http://schemas.microsoft.com/office/powerpoint/2010/main" val="2733503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schedule</a:t>
            </a:r>
          </a:p>
        </p:txBody>
      </p:sp>
      <p:sp>
        <p:nvSpPr>
          <p:cNvPr id="11" name="TextBox 10">
            <a:extLst>
              <a:ext uri="{FF2B5EF4-FFF2-40B4-BE49-F238E27FC236}">
                <a16:creationId xmlns:a16="http://schemas.microsoft.com/office/drawing/2014/main" id="{BA42F62E-AC85-4030-8C16-A32601E618E3}"/>
              </a:ext>
            </a:extLst>
          </p:cNvPr>
          <p:cNvSpPr txBox="1"/>
          <p:nvPr/>
        </p:nvSpPr>
        <p:spPr>
          <a:xfrm>
            <a:off x="365759" y="1289163"/>
            <a:ext cx="11425748"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Construction to resume December 1, 2022.</a:t>
            </a:r>
          </a:p>
          <a:p>
            <a:pPr marL="342900" indent="-3429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“Priority units 1, 10, 11, and 18 will be scheduled for any necessary extended outages between December 1 and April 30.” (FPP, 2022)</a:t>
            </a:r>
          </a:p>
          <a:p>
            <a:pPr marL="342900" indent="-3429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Contractor and BON are coordinating sequencing details, dates below are tentative. </a:t>
            </a:r>
          </a:p>
          <a:p>
            <a:pPr marL="342900" indent="-342900">
              <a:buFont typeface="Arial" panose="020B0604020202020204" pitchFamily="34" charset="0"/>
              <a:buChar char="•"/>
            </a:pPr>
            <a:endPar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Courier New" panose="02070309020205020404" pitchFamily="49" charset="0"/>
              <a:buChar char="o"/>
            </a:pPr>
            <a:endPar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5D640859-3047-420A-A60D-89E6965953CF}"/>
              </a:ext>
            </a:extLst>
          </p:cNvPr>
          <p:cNvGraphicFramePr>
            <a:graphicFrameLocks noGrp="1"/>
          </p:cNvGraphicFramePr>
          <p:nvPr>
            <p:extLst>
              <p:ext uri="{D42A27DB-BD31-4B8C-83A1-F6EECF244321}">
                <p14:modId xmlns:p14="http://schemas.microsoft.com/office/powerpoint/2010/main" val="3676242635"/>
              </p:ext>
            </p:extLst>
          </p:nvPr>
        </p:nvGraphicFramePr>
        <p:xfrm>
          <a:off x="2897283" y="3383462"/>
          <a:ext cx="6362700" cy="2309368"/>
        </p:xfrm>
        <a:graphic>
          <a:graphicData uri="http://schemas.openxmlformats.org/drawingml/2006/table">
            <a:tbl>
              <a:tblPr firstRow="1" firstCol="1" bandRow="1">
                <a:tableStyleId>{0E3FDE45-AF77-4B5C-9715-49D594BDF05E}</a:tableStyleId>
              </a:tblPr>
              <a:tblGrid>
                <a:gridCol w="2120900">
                  <a:extLst>
                    <a:ext uri="{9D8B030D-6E8A-4147-A177-3AD203B41FA5}">
                      <a16:colId xmlns:a16="http://schemas.microsoft.com/office/drawing/2014/main" val="788390523"/>
                    </a:ext>
                  </a:extLst>
                </a:gridCol>
                <a:gridCol w="2120900">
                  <a:extLst>
                    <a:ext uri="{9D8B030D-6E8A-4147-A177-3AD203B41FA5}">
                      <a16:colId xmlns:a16="http://schemas.microsoft.com/office/drawing/2014/main" val="3712438785"/>
                    </a:ext>
                  </a:extLst>
                </a:gridCol>
                <a:gridCol w="2120900">
                  <a:extLst>
                    <a:ext uri="{9D8B030D-6E8A-4147-A177-3AD203B41FA5}">
                      <a16:colId xmlns:a16="http://schemas.microsoft.com/office/drawing/2014/main" val="3482689919"/>
                    </a:ext>
                  </a:extLst>
                </a:gridCol>
              </a:tblGrid>
              <a:tr h="0">
                <a:tc>
                  <a:txBody>
                    <a:bodyPr/>
                    <a:lstStyle/>
                    <a:p>
                      <a:pPr marL="0" marR="0" algn="ctr">
                        <a:lnSpc>
                          <a:spcPct val="115000"/>
                        </a:lnSpc>
                        <a:spcBef>
                          <a:spcPts val="0"/>
                        </a:spcBef>
                        <a:spcAft>
                          <a:spcPts val="0"/>
                        </a:spcAft>
                      </a:pPr>
                      <a:r>
                        <a:rPr lang="en-US" sz="1800" b="1" dirty="0">
                          <a:solidFill>
                            <a:schemeClr val="tx1">
                              <a:lumMod val="75000"/>
                              <a:lumOff val="25000"/>
                            </a:schemeClr>
                          </a:solidFill>
                          <a:effectLst/>
                        </a:rPr>
                        <a:t>Unit No.</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Start</a:t>
                      </a: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Complete</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343090"/>
                  </a:ext>
                </a:extLst>
              </a:tr>
              <a:tr h="0">
                <a:tc>
                  <a:txBody>
                    <a:bodyPr/>
                    <a:lstStyle/>
                    <a:p>
                      <a:pPr marL="0" marR="0" algn="ctr">
                        <a:lnSpc>
                          <a:spcPct val="115000"/>
                        </a:lnSpc>
                        <a:spcBef>
                          <a:spcPts val="0"/>
                        </a:spcBef>
                        <a:spcAft>
                          <a:spcPts val="0"/>
                        </a:spcAft>
                      </a:pPr>
                      <a:r>
                        <a:rPr lang="en-US" sz="1800" b="1" dirty="0">
                          <a:solidFill>
                            <a:schemeClr val="tx1">
                              <a:lumMod val="75000"/>
                              <a:lumOff val="25000"/>
                            </a:schemeClr>
                          </a:solidFill>
                          <a:effectLst/>
                        </a:rPr>
                        <a:t>11</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12/1/22</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1/16/23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6575801"/>
                  </a:ext>
                </a:extLst>
              </a:tr>
              <a:tr h="0">
                <a:tc>
                  <a:txBody>
                    <a:bodyPr/>
                    <a:lstStyle/>
                    <a:p>
                      <a:pPr marL="0" marR="0" algn="ctr">
                        <a:lnSpc>
                          <a:spcPct val="115000"/>
                        </a:lnSpc>
                        <a:spcBef>
                          <a:spcPts val="0"/>
                        </a:spcBef>
                        <a:spcAft>
                          <a:spcPts val="0"/>
                        </a:spcAft>
                      </a:pPr>
                      <a:r>
                        <a:rPr lang="en-US" sz="1800" b="1" dirty="0">
                          <a:solidFill>
                            <a:schemeClr val="tx1">
                              <a:lumMod val="75000"/>
                              <a:lumOff val="25000"/>
                            </a:schemeClr>
                          </a:solidFill>
                          <a:effectLst/>
                        </a:rPr>
                        <a:t>18</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1/30/23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3/28/23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638217"/>
                  </a:ext>
                </a:extLst>
              </a:tr>
              <a:tr h="0">
                <a:tc>
                  <a:txBody>
                    <a:bodyPr/>
                    <a:lstStyle/>
                    <a:p>
                      <a:pPr marL="0" marR="0" algn="ctr">
                        <a:lnSpc>
                          <a:spcPct val="115000"/>
                        </a:lnSpc>
                        <a:spcBef>
                          <a:spcPts val="0"/>
                        </a:spcBef>
                        <a:spcAft>
                          <a:spcPts val="0"/>
                        </a:spcAft>
                      </a:pPr>
                      <a:r>
                        <a:rPr lang="en-US" sz="1800" b="1" dirty="0">
                          <a:solidFill>
                            <a:schemeClr val="tx1">
                              <a:lumMod val="75000"/>
                              <a:lumOff val="25000"/>
                            </a:schemeClr>
                          </a:solidFill>
                          <a:effectLst/>
                        </a:rPr>
                        <a:t>17</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4/3/23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5/8/23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438547"/>
                  </a:ext>
                </a:extLst>
              </a:tr>
              <a:tr h="0">
                <a:tc>
                  <a:txBody>
                    <a:bodyPr/>
                    <a:lstStyle/>
                    <a:p>
                      <a:pPr marL="0" marR="0" algn="ctr">
                        <a:lnSpc>
                          <a:spcPct val="115000"/>
                        </a:lnSpc>
                        <a:spcBef>
                          <a:spcPts val="0"/>
                        </a:spcBef>
                        <a:spcAft>
                          <a:spcPts val="0"/>
                        </a:spcAft>
                      </a:pPr>
                      <a:r>
                        <a:rPr lang="en-US" sz="1800" b="1" dirty="0">
                          <a:solidFill>
                            <a:schemeClr val="tx1">
                              <a:lumMod val="75000"/>
                              <a:lumOff val="25000"/>
                            </a:schemeClr>
                          </a:solidFill>
                          <a:effectLst/>
                        </a:rPr>
                        <a:t>16</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5/15/23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6/26/23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5710460"/>
                  </a:ext>
                </a:extLst>
              </a:tr>
              <a:tr h="89348">
                <a:tc>
                  <a:txBody>
                    <a:bodyPr/>
                    <a:lstStyle/>
                    <a:p>
                      <a:pPr marL="0" marR="0" algn="ctr">
                        <a:lnSpc>
                          <a:spcPct val="115000"/>
                        </a:lnSpc>
                        <a:spcBef>
                          <a:spcPts val="0"/>
                        </a:spcBef>
                        <a:spcAft>
                          <a:spcPts val="0"/>
                        </a:spcAft>
                      </a:pPr>
                      <a:r>
                        <a:rPr lang="en-US" sz="1800" b="1" dirty="0">
                          <a:solidFill>
                            <a:schemeClr val="tx1">
                              <a:lumMod val="75000"/>
                              <a:lumOff val="25000"/>
                            </a:schemeClr>
                          </a:solidFill>
                          <a:effectLst/>
                        </a:rPr>
                        <a:t>14</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7/3/23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8/14/23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5076733"/>
                  </a:ext>
                </a:extLst>
              </a:tr>
              <a:tr h="0">
                <a:tc>
                  <a:txBody>
                    <a:bodyPr/>
                    <a:lstStyle/>
                    <a:p>
                      <a:pPr marL="0" marR="0" algn="ctr">
                        <a:lnSpc>
                          <a:spcPct val="115000"/>
                        </a:lnSpc>
                        <a:spcBef>
                          <a:spcPts val="0"/>
                        </a:spcBef>
                        <a:spcAft>
                          <a:spcPts val="0"/>
                        </a:spcAft>
                      </a:pPr>
                      <a:r>
                        <a:rPr lang="en-US" sz="1800" b="1" dirty="0">
                          <a:solidFill>
                            <a:schemeClr val="tx1">
                              <a:lumMod val="75000"/>
                              <a:lumOff val="25000"/>
                            </a:schemeClr>
                          </a:solidFill>
                          <a:effectLst/>
                        </a:rPr>
                        <a:t>13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8/21/23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10/2/23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8326574"/>
                  </a:ext>
                </a:extLst>
              </a:tr>
              <a:tr h="0">
                <a:tc>
                  <a:txBody>
                    <a:bodyPr/>
                    <a:lstStyle/>
                    <a:p>
                      <a:pPr marL="0" marR="0" algn="ctr">
                        <a:lnSpc>
                          <a:spcPct val="115000"/>
                        </a:lnSpc>
                        <a:spcBef>
                          <a:spcPts val="0"/>
                        </a:spcBef>
                        <a:spcAft>
                          <a:spcPts val="0"/>
                        </a:spcAft>
                      </a:pPr>
                      <a:r>
                        <a:rPr lang="en-US" sz="1800" b="1" dirty="0">
                          <a:solidFill>
                            <a:schemeClr val="tx1">
                              <a:lumMod val="75000"/>
                              <a:lumOff val="25000"/>
                            </a:schemeClr>
                          </a:solidFill>
                          <a:effectLst/>
                        </a:rPr>
                        <a:t>12</a:t>
                      </a:r>
                      <a:endParaRPr lang="en-US" sz="1800" b="1"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10/9/23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solidFill>
                            <a:schemeClr val="tx1">
                              <a:lumMod val="75000"/>
                              <a:lumOff val="25000"/>
                            </a:schemeClr>
                          </a:solidFill>
                          <a:effectLst/>
                        </a:rPr>
                        <a:t>11/20/23</a:t>
                      </a: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390517"/>
                  </a:ext>
                </a:extLst>
              </a:tr>
            </a:tbl>
          </a:graphicData>
        </a:graphic>
      </p:graphicFrame>
    </p:spTree>
    <p:extLst>
      <p:ext uri="{BB962C8B-B14F-4D97-AF65-F5344CB8AC3E}">
        <p14:creationId xmlns:p14="http://schemas.microsoft.com/office/powerpoint/2010/main" val="280437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4709A-17AE-4626-AA3F-4AEC70652B62}"/>
              </a:ext>
            </a:extLst>
          </p:cNvPr>
          <p:cNvSpPr>
            <a:spLocks noGrp="1"/>
          </p:cNvSpPr>
          <p:nvPr>
            <p:ph type="title"/>
          </p:nvPr>
        </p:nvSpPr>
        <p:spPr/>
        <p:txBody>
          <a:bodyPr/>
          <a:lstStyle/>
          <a:p>
            <a:r>
              <a:rPr lang="en-US" dirty="0"/>
              <a:t>Outline</a:t>
            </a:r>
          </a:p>
        </p:txBody>
      </p:sp>
      <p:sp>
        <p:nvSpPr>
          <p:cNvPr id="6" name="Content Placeholder 5">
            <a:extLst>
              <a:ext uri="{FF2B5EF4-FFF2-40B4-BE49-F238E27FC236}">
                <a16:creationId xmlns:a16="http://schemas.microsoft.com/office/drawing/2014/main" id="{28ACD25C-CEAB-45F0-974E-BB25C110F80F}"/>
              </a:ext>
            </a:extLst>
          </p:cNvPr>
          <p:cNvSpPr>
            <a:spLocks noGrp="1"/>
          </p:cNvSpPr>
          <p:nvPr>
            <p:ph sz="quarter" idx="10"/>
          </p:nvPr>
        </p:nvSpPr>
        <p:spPr/>
        <p:txBody>
          <a:bodyPr/>
          <a:lstStyle/>
          <a:p>
            <a:pPr marL="342900" indent="-342900">
              <a:buFont typeface="Arial" panose="020B0604020202020204" pitchFamily="34" charset="0"/>
              <a:buChar char="•"/>
            </a:pPr>
            <a:r>
              <a:rPr lang="en-US" dirty="0"/>
              <a:t>Background</a:t>
            </a:r>
          </a:p>
          <a:p>
            <a:pPr marL="342900" indent="-342900">
              <a:buFont typeface="Arial" panose="020B0604020202020204" pitchFamily="34" charset="0"/>
              <a:buChar char="•"/>
            </a:pPr>
            <a:r>
              <a:rPr lang="en-US" dirty="0"/>
              <a:t>Hydraulic Testing Conclusions</a:t>
            </a:r>
          </a:p>
          <a:p>
            <a:pPr marL="342900" indent="-342900">
              <a:buFont typeface="Arial" panose="020B0604020202020204" pitchFamily="34" charset="0"/>
              <a:buChar char="•"/>
            </a:pPr>
            <a:r>
              <a:rPr lang="en-US" dirty="0"/>
              <a:t>Additional Considerations</a:t>
            </a:r>
          </a:p>
          <a:p>
            <a:pPr marL="342900" indent="-342900">
              <a:buFont typeface="Arial" panose="020B0604020202020204" pitchFamily="34" charset="0"/>
              <a:buChar char="•"/>
            </a:pPr>
            <a:r>
              <a:rPr lang="en-US" dirty="0"/>
              <a:t>Path Forward</a:t>
            </a:r>
          </a:p>
          <a:p>
            <a:pPr marL="342900" indent="-342900">
              <a:buFont typeface="Arial" panose="020B0604020202020204" pitchFamily="34" charset="0"/>
              <a:buChar char="•"/>
            </a:pPr>
            <a:r>
              <a:rPr lang="en-US" dirty="0"/>
              <a:t>Schedule</a:t>
            </a:r>
          </a:p>
        </p:txBody>
      </p:sp>
    </p:spTree>
    <p:extLst>
      <p:ext uri="{BB962C8B-B14F-4D97-AF65-F5344CB8AC3E}">
        <p14:creationId xmlns:p14="http://schemas.microsoft.com/office/powerpoint/2010/main" val="180378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A309-9CD8-4F07-B9AF-4F190346ADDC}"/>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A61118B-1E4B-4704-8251-C13E0A3120CA}"/>
              </a:ext>
            </a:extLst>
          </p:cNvPr>
          <p:cNvSpPr>
            <a:spLocks noGrp="1"/>
          </p:cNvSpPr>
          <p:nvPr>
            <p:ph sz="quarter" idx="10"/>
          </p:nvPr>
        </p:nvSpPr>
        <p:spPr/>
        <p:txBody>
          <a:bodyPr/>
          <a:lstStyle/>
          <a:p>
            <a:r>
              <a:rPr lang="en-US" dirty="0">
                <a:effectLst/>
                <a:latin typeface="+mn-lt"/>
                <a:ea typeface="Calibri" panose="020F0502020204030204" pitchFamily="34" charset="0"/>
                <a:cs typeface="Times New Roman" panose="02020603050405020304" pitchFamily="18" charset="0"/>
              </a:rPr>
              <a:t>Steel plates were installed in all BON PH2 units in the A and B headgate slot to restrict flow in the </a:t>
            </a:r>
            <a:r>
              <a:rPr lang="en-US" dirty="0" err="1">
                <a:effectLst/>
                <a:latin typeface="+mn-lt"/>
                <a:ea typeface="Calibri" panose="020F0502020204030204" pitchFamily="34" charset="0"/>
                <a:cs typeface="Times New Roman" panose="02020603050405020304" pitchFamily="18" charset="0"/>
              </a:rPr>
              <a:t>gatewells</a:t>
            </a:r>
            <a:r>
              <a:rPr lang="en-US" dirty="0">
                <a:effectLst/>
                <a:latin typeface="+mn-lt"/>
                <a:ea typeface="Calibri" panose="020F0502020204030204" pitchFamily="34" charset="0"/>
                <a:cs typeface="Times New Roman" panose="02020603050405020304" pitchFamily="18" charset="0"/>
              </a:rPr>
              <a:t> to improve passage conditions for juvenile fish. </a:t>
            </a:r>
            <a:r>
              <a:rPr lang="en-US" dirty="0">
                <a:latin typeface="+mn-lt"/>
                <a:ea typeface="Calibri" panose="020F0502020204030204" pitchFamily="34" charset="0"/>
                <a:cs typeface="Times New Roman" panose="02020603050405020304" pitchFamily="18" charset="0"/>
              </a:rPr>
              <a:t>R</a:t>
            </a:r>
            <a:r>
              <a:rPr lang="en-US" dirty="0">
                <a:effectLst/>
                <a:latin typeface="+mn-lt"/>
                <a:ea typeface="Calibri" panose="020F0502020204030204" pitchFamily="34" charset="0"/>
                <a:cs typeface="Times New Roman" panose="02020603050405020304" pitchFamily="18" charset="0"/>
              </a:rPr>
              <a:t>outine inspections determined the anchoring system for the steel plates were inadequate. All steel plates were removed from </a:t>
            </a:r>
            <a:r>
              <a:rPr lang="en-US" dirty="0">
                <a:latin typeface="+mn-lt"/>
                <a:ea typeface="Calibri" panose="020F0502020204030204" pitchFamily="34" charset="0"/>
                <a:cs typeface="Times New Roman" panose="02020603050405020304" pitchFamily="18" charset="0"/>
              </a:rPr>
              <a:t>the units out of concern that the plates could detach and potentially damage a unit. Since then, BPA has been constrained to operate PH2 units at the middle 1% peak efficiency flows. </a:t>
            </a:r>
          </a:p>
          <a:p>
            <a:endParaRPr lang="en-US" dirty="0">
              <a:effectLst/>
              <a:latin typeface="+mn-lt"/>
              <a:ea typeface="Calibri" panose="020F0502020204030204" pitchFamily="34" charset="0"/>
              <a:cs typeface="Times New Roman" panose="02020603050405020304" pitchFamily="18" charset="0"/>
            </a:endParaRPr>
          </a:p>
          <a:p>
            <a:r>
              <a:rPr lang="en-US" dirty="0">
                <a:latin typeface="+mn-lt"/>
                <a:ea typeface="Calibri" panose="020F0502020204030204" pitchFamily="34" charset="0"/>
                <a:cs typeface="Calibri" panose="020F0502020204030204" pitchFamily="34" charset="0"/>
              </a:rPr>
              <a:t>C</a:t>
            </a:r>
            <a:r>
              <a:rPr lang="en-US" dirty="0">
                <a:effectLst/>
                <a:latin typeface="+mn-lt"/>
                <a:ea typeface="Calibri" panose="020F0502020204030204" pitchFamily="34" charset="0"/>
                <a:cs typeface="Calibri" panose="020F0502020204030204" pitchFamily="34" charset="0"/>
              </a:rPr>
              <a:t>oncrete corbels have been installed in Unit 15 (Slots A and B) in place of the steel plates. The design goal is to achieve similar </a:t>
            </a:r>
            <a:r>
              <a:rPr lang="en-US" dirty="0" err="1">
                <a:effectLst/>
                <a:latin typeface="+mn-lt"/>
                <a:ea typeface="Calibri" panose="020F0502020204030204" pitchFamily="34" charset="0"/>
                <a:cs typeface="Calibri" panose="020F0502020204030204" pitchFamily="34" charset="0"/>
              </a:rPr>
              <a:t>gatewell</a:t>
            </a:r>
            <a:r>
              <a:rPr lang="en-US" dirty="0">
                <a:effectLst/>
                <a:latin typeface="+mn-lt"/>
                <a:ea typeface="Calibri" panose="020F0502020204030204" pitchFamily="34" charset="0"/>
                <a:cs typeface="Calibri" panose="020F0502020204030204" pitchFamily="34" charset="0"/>
              </a:rPr>
              <a:t> hydraulic conditions as the steel plates (2015). The new concrete corbels have been designed to meet the flow criteria established and tested for the previous steel plates to meet the hydraulic and biological goals. </a:t>
            </a:r>
          </a:p>
          <a:p>
            <a:endParaRPr lang="en-US" dirty="0"/>
          </a:p>
          <a:p>
            <a:r>
              <a:rPr lang="en-US" dirty="0">
                <a:effectLst/>
                <a:latin typeface="+mn-lt"/>
                <a:ea typeface="Calibri" panose="020F0502020204030204" pitchFamily="34" charset="0"/>
                <a:cs typeface="Calibri" panose="020F0502020204030204" pitchFamily="34" charset="0"/>
              </a:rPr>
              <a:t>Hydraulic testing was conducted in May - June 2022. Pressure and velocity measurements were taken at the upper 1% efficiency flow (~18 </a:t>
            </a:r>
            <a:r>
              <a:rPr lang="en-US" dirty="0" err="1">
                <a:effectLst/>
                <a:latin typeface="+mn-lt"/>
                <a:ea typeface="Calibri" panose="020F0502020204030204" pitchFamily="34" charset="0"/>
                <a:cs typeface="Calibri" panose="020F0502020204030204" pitchFamily="34" charset="0"/>
              </a:rPr>
              <a:t>kcfs</a:t>
            </a:r>
            <a:r>
              <a:rPr lang="en-US" dirty="0">
                <a:effectLst/>
                <a:latin typeface="+mn-lt"/>
                <a:ea typeface="Calibri" panose="020F0502020204030204" pitchFamily="34" charset="0"/>
                <a:cs typeface="Calibri" panose="020F0502020204030204" pitchFamily="34" charset="0"/>
              </a:rPr>
              <a:t>) and the middle 1% efficiency flow (~15 </a:t>
            </a:r>
            <a:r>
              <a:rPr lang="en-US" dirty="0" err="1">
                <a:effectLst/>
                <a:latin typeface="+mn-lt"/>
                <a:ea typeface="Calibri" panose="020F0502020204030204" pitchFamily="34" charset="0"/>
                <a:cs typeface="Calibri" panose="020F0502020204030204" pitchFamily="34" charset="0"/>
              </a:rPr>
              <a:t>kcfs</a:t>
            </a:r>
            <a:r>
              <a:rPr lang="en-US" dirty="0">
                <a:effectLst/>
                <a:latin typeface="+mn-lt"/>
                <a:ea typeface="Calibri" panose="020F0502020204030204" pitchFamily="34" charset="0"/>
                <a:cs typeface="Calibri" panose="020F0502020204030204" pitchFamily="34" charset="0"/>
              </a:rPr>
              <a:t>).</a:t>
            </a:r>
          </a:p>
          <a:p>
            <a:endParaRPr lang="en-US" dirty="0"/>
          </a:p>
          <a:p>
            <a:endParaRPr lang="en-US" dirty="0">
              <a:effectLst/>
              <a:latin typeface="+mn-lt"/>
              <a:ea typeface="Calibri" panose="020F0502020204030204" pitchFamily="34" charset="0"/>
              <a:cs typeface="Times New Roman" panose="02020603050405020304" pitchFamily="18" charset="0"/>
            </a:endParaRPr>
          </a:p>
          <a:p>
            <a:endParaRPr lang="en-US" dirty="0">
              <a:latin typeface="+mn-lt"/>
            </a:endParaRPr>
          </a:p>
        </p:txBody>
      </p:sp>
    </p:spTree>
    <p:extLst>
      <p:ext uri="{BB962C8B-B14F-4D97-AF65-F5344CB8AC3E}">
        <p14:creationId xmlns:p14="http://schemas.microsoft.com/office/powerpoint/2010/main" val="4118588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9943-20B5-4182-BAF6-29F11B9E6664}"/>
              </a:ext>
            </a:extLst>
          </p:cNvPr>
          <p:cNvSpPr>
            <a:spLocks noGrp="1"/>
          </p:cNvSpPr>
          <p:nvPr>
            <p:ph type="title"/>
          </p:nvPr>
        </p:nvSpPr>
        <p:spPr/>
        <p:txBody>
          <a:bodyPr/>
          <a:lstStyle/>
          <a:p>
            <a:r>
              <a:rPr lang="en-US" dirty="0"/>
              <a:t>criteria</a:t>
            </a:r>
          </a:p>
        </p:txBody>
      </p:sp>
      <p:sp>
        <p:nvSpPr>
          <p:cNvPr id="3" name="Content Placeholder 2">
            <a:extLst>
              <a:ext uri="{FF2B5EF4-FFF2-40B4-BE49-F238E27FC236}">
                <a16:creationId xmlns:a16="http://schemas.microsoft.com/office/drawing/2014/main" id="{CD66914A-2FBD-4EB7-A2C5-F7DB8BAE20CD}"/>
              </a:ext>
            </a:extLst>
          </p:cNvPr>
          <p:cNvSpPr>
            <a:spLocks noGrp="1"/>
          </p:cNvSpPr>
          <p:nvPr>
            <p:ph sz="quarter" idx="10"/>
          </p:nvPr>
        </p:nvSpPr>
        <p:spPr/>
        <p:txBody>
          <a:bodyPr/>
          <a:lstStyle/>
          <a:p>
            <a:r>
              <a:rPr lang="en-US" b="0" i="0" u="none" strike="noStrike" baseline="0" dirty="0">
                <a:latin typeface="+mn-lt"/>
              </a:rPr>
              <a:t>From the NMFS 2022 </a:t>
            </a:r>
            <a:r>
              <a:rPr lang="en-US" b="0" i="1" u="none" strike="noStrike" baseline="0" dirty="0">
                <a:latin typeface="+mn-lt"/>
              </a:rPr>
              <a:t>Anadromous Salmonid Passage Facility Design </a:t>
            </a:r>
            <a:r>
              <a:rPr lang="en-US" b="0" i="0" u="none" strike="noStrike" baseline="0" dirty="0">
                <a:latin typeface="+mn-lt"/>
              </a:rPr>
              <a:t>document: </a:t>
            </a:r>
          </a:p>
          <a:p>
            <a:pPr marL="342900" indent="-342900">
              <a:buFont typeface="Arial" panose="020B0604020202020204" pitchFamily="34" charset="0"/>
              <a:buChar char="•"/>
            </a:pPr>
            <a:r>
              <a:rPr lang="en-US" b="0" i="0" u="sng" strike="noStrike" baseline="0" dirty="0">
                <a:latin typeface="+mn-lt"/>
              </a:rPr>
              <a:t>Average VBS Velocity</a:t>
            </a:r>
            <a:r>
              <a:rPr lang="en-US" b="0" i="0" u="none" strike="noStrike" baseline="0" dirty="0">
                <a:latin typeface="+mn-lt"/>
              </a:rPr>
              <a:t>: “Average through-screen velocity for the VBS should not exceed 1 ft/s.” (Appendix G). </a:t>
            </a:r>
          </a:p>
          <a:p>
            <a:pPr marL="342900" indent="-342900">
              <a:buFont typeface="Arial" panose="020B0604020202020204" pitchFamily="34" charset="0"/>
              <a:buChar char="•"/>
            </a:pPr>
            <a:r>
              <a:rPr lang="en-US" b="0" i="0" u="sng" strike="noStrike" baseline="0" dirty="0">
                <a:latin typeface="+mn-lt"/>
              </a:rPr>
              <a:t>Uniform Flow Distribution</a:t>
            </a:r>
            <a:r>
              <a:rPr lang="en-US" b="0" i="0" u="none" strike="noStrike" baseline="0" dirty="0">
                <a:latin typeface="+mn-lt"/>
              </a:rPr>
              <a:t>: “The amount of deviation of a discrete measurement from the target value that is deemed acceptable is 10% of the target value, although that value may vary on a case-by-case basis.” (Appendix E). </a:t>
            </a:r>
          </a:p>
          <a:p>
            <a:endParaRPr lang="en-US" dirty="0">
              <a:latin typeface="+mn-lt"/>
            </a:endParaRPr>
          </a:p>
          <a:p>
            <a:r>
              <a:rPr lang="en-US" u="sng" dirty="0" err="1">
                <a:latin typeface="+mn-lt"/>
              </a:rPr>
              <a:t>G</a:t>
            </a:r>
            <a:r>
              <a:rPr lang="en-US" b="0" i="0" u="sng" strike="noStrike" baseline="0" dirty="0" err="1">
                <a:latin typeface="+mn-lt"/>
              </a:rPr>
              <a:t>atewell</a:t>
            </a:r>
            <a:r>
              <a:rPr lang="en-US" b="0" i="0" u="sng" strike="noStrike" baseline="0" dirty="0">
                <a:latin typeface="+mn-lt"/>
              </a:rPr>
              <a:t> Turbulence</a:t>
            </a:r>
            <a:r>
              <a:rPr lang="en-US" b="0" i="0" u="none" strike="noStrike" baseline="0" dirty="0">
                <a:latin typeface="+mn-lt"/>
              </a:rPr>
              <a:t>: turbulence magnitude and patterns have the potential to be biologically concerning. Reducing turbulence in the </a:t>
            </a:r>
            <a:r>
              <a:rPr lang="en-US" b="0" i="0" u="none" strike="noStrike" baseline="0" dirty="0" err="1">
                <a:latin typeface="+mn-lt"/>
              </a:rPr>
              <a:t>gatewell</a:t>
            </a:r>
            <a:r>
              <a:rPr lang="en-US" b="0" i="0" u="none" strike="noStrike" baseline="0" dirty="0">
                <a:latin typeface="+mn-lt"/>
              </a:rPr>
              <a:t> has been a primary objective for the program to correct the conditions from the 2008 configuration</a:t>
            </a:r>
            <a:r>
              <a:rPr lang="en-US" dirty="0">
                <a:latin typeface="+mn-lt"/>
              </a:rPr>
              <a:t>. The 2015 steel plates and VBS porosity changes achieved this objective. 2022 </a:t>
            </a:r>
            <a:r>
              <a:rPr lang="en-US" b="0" i="0" u="none" strike="noStrike" baseline="0" dirty="0">
                <a:latin typeface="+mn-lt"/>
              </a:rPr>
              <a:t>turbulence should not increase appreciably from 2015 levels.</a:t>
            </a:r>
          </a:p>
        </p:txBody>
      </p:sp>
    </p:spTree>
    <p:extLst>
      <p:ext uri="{BB962C8B-B14F-4D97-AF65-F5344CB8AC3E}">
        <p14:creationId xmlns:p14="http://schemas.microsoft.com/office/powerpoint/2010/main" val="119618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E4C7BD-229A-489D-840A-CB62D706D659}"/>
              </a:ext>
            </a:extLst>
          </p:cNvPr>
          <p:cNvSpPr>
            <a:spLocks noGrp="1"/>
          </p:cNvSpPr>
          <p:nvPr>
            <p:ph type="title"/>
          </p:nvPr>
        </p:nvSpPr>
        <p:spPr/>
        <p:txBody>
          <a:bodyPr/>
          <a:lstStyle/>
          <a:p>
            <a:r>
              <a:rPr lang="en-US" dirty="0" err="1"/>
              <a:t>Gatewell</a:t>
            </a:r>
            <a:r>
              <a:rPr lang="en-US" dirty="0"/>
              <a:t> and flow path</a:t>
            </a:r>
          </a:p>
        </p:txBody>
      </p:sp>
      <p:pic>
        <p:nvPicPr>
          <p:cNvPr id="8" name="Content Placeholder 7" descr="Diagram, engineering drawing&#10;&#10;Description automatically generated">
            <a:extLst>
              <a:ext uri="{FF2B5EF4-FFF2-40B4-BE49-F238E27FC236}">
                <a16:creationId xmlns:a16="http://schemas.microsoft.com/office/drawing/2014/main" id="{3F8253FD-F45E-4C04-82C9-4ACE4883FEA0}"/>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232408" y="1303234"/>
            <a:ext cx="7727183" cy="5154716"/>
          </a:xfrm>
          <a:ln>
            <a:solidFill>
              <a:schemeClr val="tx1"/>
            </a:solidFill>
          </a:ln>
        </p:spPr>
      </p:pic>
    </p:spTree>
    <p:extLst>
      <p:ext uri="{BB962C8B-B14F-4D97-AF65-F5344CB8AC3E}">
        <p14:creationId xmlns:p14="http://schemas.microsoft.com/office/powerpoint/2010/main" val="307164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a:t>
            </a:r>
          </a:p>
        </p:txBody>
      </p:sp>
      <p:sp>
        <p:nvSpPr>
          <p:cNvPr id="9" name="Content Placeholder 2">
            <a:extLst>
              <a:ext uri="{FF2B5EF4-FFF2-40B4-BE49-F238E27FC236}">
                <a16:creationId xmlns:a16="http://schemas.microsoft.com/office/drawing/2014/main" id="{9D9346A0-9ACA-4C56-831D-43D7396296CE}"/>
              </a:ext>
            </a:extLst>
          </p:cNvPr>
          <p:cNvSpPr>
            <a:spLocks noGrp="1"/>
          </p:cNvSpPr>
          <p:nvPr>
            <p:ph sz="quarter" idx="10"/>
          </p:nvPr>
        </p:nvSpPr>
        <p:spPr>
          <a:xfrm>
            <a:off x="365760" y="1252728"/>
            <a:ext cx="11475720" cy="559942"/>
          </a:xfrm>
        </p:spPr>
        <p:txBody>
          <a:bodyPr/>
          <a:lstStyle/>
          <a:p>
            <a:r>
              <a:rPr lang="en-US" dirty="0"/>
              <a:t>Corbels were designed with hand calculations and validated with CFD.</a:t>
            </a:r>
          </a:p>
        </p:txBody>
      </p:sp>
      <p:pic>
        <p:nvPicPr>
          <p:cNvPr id="6" name="Picture 5" descr="Diagram&#10;&#10;Description automatically generated">
            <a:extLst>
              <a:ext uri="{FF2B5EF4-FFF2-40B4-BE49-F238E27FC236}">
                <a16:creationId xmlns:a16="http://schemas.microsoft.com/office/drawing/2014/main" id="{77FF689C-DA7D-4210-8859-2FAFA05E9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560" y="2226649"/>
            <a:ext cx="5468149" cy="3200400"/>
          </a:xfrm>
          <a:prstGeom prst="rect">
            <a:avLst/>
          </a:prstGeom>
          <a:ln>
            <a:solidFill>
              <a:schemeClr val="tx1"/>
            </a:solidFill>
          </a:ln>
        </p:spPr>
      </p:pic>
      <p:pic>
        <p:nvPicPr>
          <p:cNvPr id="10" name="Picture 9" descr="Diagram&#10;&#10;Description automatically generated">
            <a:extLst>
              <a:ext uri="{FF2B5EF4-FFF2-40B4-BE49-F238E27FC236}">
                <a16:creationId xmlns:a16="http://schemas.microsoft.com/office/drawing/2014/main" id="{C5A1A753-129C-462C-900D-1CE68590E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709" y="2226649"/>
            <a:ext cx="5674468" cy="3200400"/>
          </a:xfrm>
          <a:prstGeom prst="rect">
            <a:avLst/>
          </a:prstGeom>
          <a:ln>
            <a:solidFill>
              <a:schemeClr val="tx1"/>
            </a:solidFill>
          </a:ln>
        </p:spPr>
      </p:pic>
    </p:spTree>
    <p:extLst>
      <p:ext uri="{BB962C8B-B14F-4D97-AF65-F5344CB8AC3E}">
        <p14:creationId xmlns:p14="http://schemas.microsoft.com/office/powerpoint/2010/main" val="179461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testing conclusions</a:t>
            </a:r>
          </a:p>
        </p:txBody>
      </p:sp>
      <p:sp>
        <p:nvSpPr>
          <p:cNvPr id="11" name="TextBox 10">
            <a:extLst>
              <a:ext uri="{FF2B5EF4-FFF2-40B4-BE49-F238E27FC236}">
                <a16:creationId xmlns:a16="http://schemas.microsoft.com/office/drawing/2014/main" id="{BA42F62E-AC85-4030-8C16-A32601E618E3}"/>
              </a:ext>
            </a:extLst>
          </p:cNvPr>
          <p:cNvSpPr txBox="1"/>
          <p:nvPr/>
        </p:nvSpPr>
        <p:spPr>
          <a:xfrm>
            <a:off x="365758" y="1289163"/>
            <a:ext cx="6549392" cy="4401205"/>
          </a:xfrm>
          <a:prstGeom prst="rect">
            <a:avLst/>
          </a:prstGeom>
          <a:noFill/>
        </p:spPr>
        <p:txBody>
          <a:bodyPr wrap="square" rtlCol="0">
            <a:spAutoFit/>
          </a:bodyPr>
          <a:lstStyle/>
          <a:p>
            <a:pPr marR="0" lvl="0">
              <a:spcBef>
                <a:spcPts val="0"/>
              </a:spcBef>
              <a:spcAft>
                <a:spcPts val="0"/>
              </a:spcAft>
            </a:pPr>
            <a:r>
              <a:rPr lang="en-US" sz="2000" u="sng"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U</a:t>
            </a:r>
            <a:r>
              <a:rPr lang="en-US" sz="2000" u="sng"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pper 1% Flow – 18 </a:t>
            </a:r>
            <a:r>
              <a:rPr lang="en-US" sz="2000" u="sng" dirty="0" err="1">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kcfs</a:t>
            </a:r>
            <a:endParaRPr lang="en-US" sz="2000" u="sng"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20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Through-screen velocities (Vx) consistently trended higher than 2015. </a:t>
            </a:r>
          </a:p>
          <a:p>
            <a:pPr marL="342900" indent="-342900">
              <a:buFont typeface="Arial" panose="020B0604020202020204" pitchFamily="34" charset="0"/>
              <a:buChar char="•"/>
            </a:pPr>
            <a:r>
              <a:rPr lang="en-US" sz="20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Average VBS velocity criteria was</a:t>
            </a:r>
            <a:r>
              <a:rPr lang="en-US" sz="2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met.</a:t>
            </a:r>
          </a:p>
          <a:p>
            <a:pPr marL="342900" indent="-3429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Uniform flow distribution criteria was not met for all </a:t>
            </a:r>
            <a:r>
              <a:rPr lang="en-US" sz="2000" dirty="0" err="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gatewells</a:t>
            </a:r>
            <a:r>
              <a:rPr lang="en-US" sz="2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in 2022 but was also not met for 2 of the 3 </a:t>
            </a:r>
            <a:r>
              <a:rPr lang="en-US" sz="2000" dirty="0" err="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gatewells</a:t>
            </a:r>
            <a:r>
              <a:rPr lang="en-US" sz="2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in 2015.</a:t>
            </a:r>
          </a:p>
          <a:p>
            <a:pPr marL="342900" indent="-342900">
              <a:buFont typeface="Arial" panose="020B0604020202020204" pitchFamily="34" charset="0"/>
              <a:buChar char="•"/>
            </a:pPr>
            <a:r>
              <a:rPr lang="en-US" sz="20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Gatewell</a:t>
            </a:r>
            <a:r>
              <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turbulence also increased from 2015, but only marginally.</a:t>
            </a:r>
          </a:p>
          <a:p>
            <a:pPr marR="0" lvl="0">
              <a:spcBef>
                <a:spcPts val="0"/>
              </a:spcBef>
              <a:spcAft>
                <a:spcPts val="0"/>
              </a:spcAft>
            </a:pPr>
            <a:endPar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r>
              <a:rPr lang="en-US" sz="2000" u="sng"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Middle</a:t>
            </a:r>
            <a:r>
              <a:rPr lang="en-US" sz="2000" u="sng"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1% Flow – 15 </a:t>
            </a:r>
            <a:r>
              <a:rPr lang="en-US" sz="2000" u="sng" dirty="0" err="1">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kcfs</a:t>
            </a:r>
            <a:endParaRPr lang="en-US" sz="2000" u="sng"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All criteria met for all slots.</a:t>
            </a:r>
          </a:p>
          <a:p>
            <a:endParaRPr lang="en-US" sz="2000" u="sng"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pPr>
            <a:endPar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9" name="Picture 8" descr="Diagram, schematic&#10;&#10;Description automatically generated">
            <a:extLst>
              <a:ext uri="{FF2B5EF4-FFF2-40B4-BE49-F238E27FC236}">
                <a16:creationId xmlns:a16="http://schemas.microsoft.com/office/drawing/2014/main" id="{AF8DE0F9-E6AF-430F-8F72-96A2A538C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482" y="1289163"/>
            <a:ext cx="4175760" cy="5158740"/>
          </a:xfrm>
          <a:prstGeom prst="rect">
            <a:avLst/>
          </a:prstGeom>
        </p:spPr>
      </p:pic>
    </p:spTree>
    <p:extLst>
      <p:ext uri="{BB962C8B-B14F-4D97-AF65-F5344CB8AC3E}">
        <p14:creationId xmlns:p14="http://schemas.microsoft.com/office/powerpoint/2010/main" val="178196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testing conclusions</a:t>
            </a:r>
          </a:p>
        </p:txBody>
      </p:sp>
      <p:sp>
        <p:nvSpPr>
          <p:cNvPr id="11" name="TextBox 10">
            <a:extLst>
              <a:ext uri="{FF2B5EF4-FFF2-40B4-BE49-F238E27FC236}">
                <a16:creationId xmlns:a16="http://schemas.microsoft.com/office/drawing/2014/main" id="{BA42F62E-AC85-4030-8C16-A32601E618E3}"/>
              </a:ext>
            </a:extLst>
          </p:cNvPr>
          <p:cNvSpPr txBox="1"/>
          <p:nvPr/>
        </p:nvSpPr>
        <p:spPr>
          <a:xfrm>
            <a:off x="365759" y="1289163"/>
            <a:ext cx="11425748" cy="1631216"/>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pPr>
            <a:r>
              <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Similar maximum pressures regardless of corbel (~0.5 ft increase above FBL).</a:t>
            </a:r>
          </a:p>
          <a:p>
            <a:pPr marL="342900" indent="-3429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~0.5 ft head drop across VBS when unit running. </a:t>
            </a:r>
          </a:p>
          <a:p>
            <a:pPr marL="342900" indent="-3429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No structural issues expected.</a:t>
            </a:r>
          </a:p>
          <a:p>
            <a:pPr marL="800100" lvl="1" indent="-342900">
              <a:buFont typeface="Courier New" panose="02070309020205020404" pitchFamily="49" charset="0"/>
              <a:buChar char="o"/>
            </a:pPr>
            <a:r>
              <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Conducted to ensure no adverse pressure loads on structural integrity of corbel. </a:t>
            </a:r>
          </a:p>
          <a:p>
            <a:pPr marL="800100" lvl="1" indent="-342900">
              <a:buFont typeface="Courier New" panose="02070309020205020404" pitchFamily="49" charset="0"/>
              <a:buChar char="o"/>
            </a:pPr>
            <a:r>
              <a:rPr lang="en-US" sz="2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Simulated maximum expected operational pressure load via a unit shut-down and start-up.</a:t>
            </a:r>
          </a:p>
        </p:txBody>
      </p:sp>
      <p:pic>
        <p:nvPicPr>
          <p:cNvPr id="5" name="Picture 4">
            <a:extLst>
              <a:ext uri="{FF2B5EF4-FFF2-40B4-BE49-F238E27FC236}">
                <a16:creationId xmlns:a16="http://schemas.microsoft.com/office/drawing/2014/main" id="{834A3EF6-5980-421F-A49C-D8D9D5A57A26}"/>
              </a:ext>
            </a:extLst>
          </p:cNvPr>
          <p:cNvPicPr>
            <a:picLocks noChangeAspect="1"/>
          </p:cNvPicPr>
          <p:nvPr/>
        </p:nvPicPr>
        <p:blipFill>
          <a:blip r:embed="rId3"/>
          <a:stretch>
            <a:fillRect/>
          </a:stretch>
        </p:blipFill>
        <p:spPr>
          <a:xfrm>
            <a:off x="3123701" y="3176431"/>
            <a:ext cx="4795933" cy="3193371"/>
          </a:xfrm>
          <a:prstGeom prst="rect">
            <a:avLst/>
          </a:prstGeom>
        </p:spPr>
      </p:pic>
    </p:spTree>
    <p:extLst>
      <p:ext uri="{BB962C8B-B14F-4D97-AF65-F5344CB8AC3E}">
        <p14:creationId xmlns:p14="http://schemas.microsoft.com/office/powerpoint/2010/main" val="309311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6991C-EB13-4019-BFFB-3BD096A3D7F6}"/>
              </a:ext>
            </a:extLst>
          </p:cNvPr>
          <p:cNvSpPr>
            <a:spLocks noGrp="1"/>
          </p:cNvSpPr>
          <p:nvPr>
            <p:ph type="title"/>
          </p:nvPr>
        </p:nvSpPr>
        <p:spPr/>
        <p:txBody>
          <a:bodyPr/>
          <a:lstStyle/>
          <a:p>
            <a:r>
              <a:rPr lang="en-US" dirty="0"/>
              <a:t>Additional considerations</a:t>
            </a:r>
          </a:p>
        </p:txBody>
      </p:sp>
      <p:sp>
        <p:nvSpPr>
          <p:cNvPr id="6" name="Content Placeholder 5">
            <a:extLst>
              <a:ext uri="{FF2B5EF4-FFF2-40B4-BE49-F238E27FC236}">
                <a16:creationId xmlns:a16="http://schemas.microsoft.com/office/drawing/2014/main" id="{DB80ECAB-29E3-4B8F-9589-17CAC33AB7AC}"/>
              </a:ext>
            </a:extLst>
          </p:cNvPr>
          <p:cNvSpPr>
            <a:spLocks noGrp="1"/>
          </p:cNvSpPr>
          <p:nvPr>
            <p:ph sz="quarter" idx="10"/>
          </p:nvPr>
        </p:nvSpPr>
        <p:spPr/>
        <p:txBody>
          <a:bodyPr numCol="2"/>
          <a:lstStyle/>
          <a:p>
            <a:pPr marL="342900" indent="-342900">
              <a:buFont typeface="Arial" panose="020B0604020202020204" pitchFamily="34" charset="0"/>
              <a:buChar char="•"/>
            </a:pPr>
            <a:r>
              <a:rPr lang="en-US" dirty="0"/>
              <a:t>Lower </a:t>
            </a:r>
            <a:r>
              <a:rPr lang="en-US" dirty="0" err="1"/>
              <a:t>gatewell</a:t>
            </a:r>
            <a:r>
              <a:rPr lang="en-US" dirty="0"/>
              <a:t> elevations displayed higher discrete Vx measurements but also higher sweeping velocities (Vs) 5-6 times greater than Vx.</a:t>
            </a:r>
          </a:p>
          <a:p>
            <a:pPr marL="569913" lvl="1" indent="-342900">
              <a:buFont typeface="Courier New" panose="02070309020205020404" pitchFamily="49" charset="0"/>
              <a:buChar char="o"/>
            </a:pPr>
            <a:r>
              <a:rPr lang="en-US" dirty="0"/>
              <a:t>Indicates fish will be swept up and away from lower elevations to higher elevations with milder Vx.</a:t>
            </a:r>
          </a:p>
          <a:p>
            <a:pPr marL="569913"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When a high Vs is present, it is difficult to accurately measure Vx. </a:t>
            </a:r>
          </a:p>
          <a:p>
            <a:pPr marL="569913" lvl="1" indent="-342900">
              <a:buFont typeface="Courier New" panose="02070309020205020404" pitchFamily="49" charset="0"/>
              <a:buChar char="o"/>
            </a:pPr>
            <a:r>
              <a:rPr lang="en-US" dirty="0"/>
              <a:t>Variations in Vx are to be expected.</a:t>
            </a:r>
          </a:p>
          <a:p>
            <a:pPr marL="569913" lvl="1" indent="-342900">
              <a:buFont typeface="Courier New" panose="02070309020205020404" pitchFamily="49" charset="0"/>
              <a:buChar char="o"/>
            </a:pPr>
            <a:r>
              <a:rPr lang="en-US" dirty="0"/>
              <a:t>Probe rotation/movement can’t be ruled out.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Outfitting PH2 with corbels would allow BPA full 1% efficiency range operations, providing release from the mid-1% operational restriction.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Updated FPP upper 1% tables means 2022 testing flows were greater than what flows BON expects to operate at under future conditions.</a:t>
            </a:r>
          </a:p>
          <a:p>
            <a:pPr marL="569913" lvl="1" indent="-342900">
              <a:buFont typeface="Courier New" panose="02070309020205020404" pitchFamily="49" charset="0"/>
              <a:buChar char="o"/>
            </a:pPr>
            <a:r>
              <a:rPr lang="en-US" dirty="0"/>
              <a:t>Implies slight reduction in Vx, and slight improvement to fish passage conditions.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Differences in PH2 unit operations between test years could have influenced forebay circulation and overall </a:t>
            </a:r>
            <a:r>
              <a:rPr lang="en-US" dirty="0" err="1"/>
              <a:t>gatewell</a:t>
            </a:r>
            <a:r>
              <a:rPr lang="en-US" dirty="0"/>
              <a:t> flow patterns.</a:t>
            </a:r>
          </a:p>
          <a:p>
            <a:pPr marL="569913" lvl="1" indent="-342900">
              <a:buFont typeface="Courier New" panose="02070309020205020404" pitchFamily="49" charset="0"/>
              <a:buChar char="o"/>
            </a:pPr>
            <a:r>
              <a:rPr lang="en-US" dirty="0"/>
              <a:t>Considering the numerous possible PH2 unit operation permutations, achieving acceptable hydraulic conditions across all </a:t>
            </a:r>
            <a:r>
              <a:rPr lang="en-US" dirty="0" err="1"/>
              <a:t>gatewells</a:t>
            </a:r>
            <a:r>
              <a:rPr lang="en-US" dirty="0"/>
              <a:t>, in all units, at all times, may be unrealistic.</a:t>
            </a:r>
          </a:p>
          <a:p>
            <a:pPr marL="569913" lvl="1" indent="-342900">
              <a:buFont typeface="Courier New" panose="02070309020205020404" pitchFamily="49" charset="0"/>
              <a:buChar char="o"/>
            </a:pPr>
            <a:endParaRPr lang="en-US" dirty="0">
              <a:solidFill>
                <a:srgbClr val="FF0000"/>
              </a:solidFill>
            </a:endParaRPr>
          </a:p>
          <a:p>
            <a:endParaRPr lang="en-US" dirty="0"/>
          </a:p>
        </p:txBody>
      </p:sp>
    </p:spTree>
    <p:extLst>
      <p:ext uri="{BB962C8B-B14F-4D97-AF65-F5344CB8AC3E}">
        <p14:creationId xmlns:p14="http://schemas.microsoft.com/office/powerpoint/2010/main" val="1037912329"/>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P_General_Powerpoint_Template_2019.potx" id="{42F3DE2F-B6A3-4672-B7EA-A0ECBCD749D6}" vid="{A6C728CB-42B0-44B0-977B-056B32D2993B}"/>
    </a:ext>
  </a:extLst>
</a:theme>
</file>

<file path=ppt/theme/theme2.xml><?xml version="1.0" encoding="utf-8"?>
<a:theme xmlns:a="http://schemas.openxmlformats.org/drawingml/2006/main" name="Secstion Divider">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P_General_Powerpoint_Template_2019.potx" id="{42F3DE2F-B6A3-4672-B7EA-A0ECBCD749D6}" vid="{39D5693A-050A-477E-8E07-1014477BAF63}"/>
    </a:ext>
  </a:extLst>
</a:theme>
</file>

<file path=ppt/theme/theme3.xml><?xml version="1.0" encoding="utf-8"?>
<a:theme xmlns:a="http://schemas.openxmlformats.org/drawingml/2006/main" name="Charts &amp; Color Palette">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P_General_Powerpoint_Template_2019.potx" id="{42F3DE2F-B6A3-4672-B7EA-A0ECBCD749D6}" vid="{5786E3E6-D1C6-4342-BE16-778A402DD17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F7DA34E334FB44B7216DEE05927374" ma:contentTypeVersion="13" ma:contentTypeDescription="Create a new document." ma:contentTypeScope="" ma:versionID="26a8e3bf932a0eaad5c2521f97eac3b9">
  <xsd:schema xmlns:xsd="http://www.w3.org/2001/XMLSchema" xmlns:xs="http://www.w3.org/2001/XMLSchema" xmlns:p="http://schemas.microsoft.com/office/2006/metadata/properties" xmlns:ns1="http://schemas.microsoft.com/sharepoint/v3" xmlns:ns2="cefcc402-67dc-4e2a-a9f5-ac4ce7d0db33" xmlns:ns3="c51149b3-b926-46ee-be69-5f9187bd1eba" targetNamespace="http://schemas.microsoft.com/office/2006/metadata/properties" ma:root="true" ma:fieldsID="335ed196721c39a36ab2722b31f4a44d" ns1:_="" ns2:_="" ns3:_="">
    <xsd:import namespace="http://schemas.microsoft.com/sharepoint/v3"/>
    <xsd:import namespace="cefcc402-67dc-4e2a-a9f5-ac4ce7d0db33"/>
    <xsd:import namespace="c51149b3-b926-46ee-be69-5f9187bd1eba"/>
    <xsd:element name="properties">
      <xsd:complexType>
        <xsd:sequence>
          <xsd:element name="documentManagement">
            <xsd:complexType>
              <xsd:all>
                <xsd:element ref="ns1:PublishingStartDate" minOccurs="0"/>
                <xsd:element ref="ns1:PublishingExpirationDate" minOccurs="0"/>
                <xsd:element ref="ns2:SharedWithUser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cc402-67dc-4e2a-a9f5-ac4ce7d0db3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1149b3-b926-46ee-be69-5f9187bd1eb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C2CD5-50C2-4A7C-996A-3D6312B83669}">
  <ds:schemaRefs>
    <ds:schemaRef ds:uri="http://purl.org/dc/elements/1.1/"/>
    <ds:schemaRef ds:uri="http://schemas.microsoft.com/office/infopath/2007/PartnerControls"/>
    <ds:schemaRef ds:uri="cefcc402-67dc-4e2a-a9f5-ac4ce7d0db33"/>
    <ds:schemaRef ds:uri="http://schemas.microsoft.com/office/2006/documentManagement/types"/>
    <ds:schemaRef ds:uri="http://purl.org/dc/dcmitype/"/>
    <ds:schemaRef ds:uri="http://purl.org/dc/terms/"/>
    <ds:schemaRef ds:uri="http://www.w3.org/XML/1998/namespace"/>
    <ds:schemaRef ds:uri="http://schemas.openxmlformats.org/package/2006/metadata/core-properties"/>
    <ds:schemaRef ds:uri="c51149b3-b926-46ee-be69-5f9187bd1eba"/>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01199FB3-D243-417E-AF4D-CAEFB1821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fcc402-67dc-4e2a-a9f5-ac4ce7d0db33"/>
    <ds:schemaRef ds:uri="c51149b3-b926-46ee-be69-5f9187bd1e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NWP_General_Powerpoint_Template_JULY_2019</Template>
  <TotalTime>10491</TotalTime>
  <Words>879</Words>
  <Application>Microsoft Office PowerPoint</Application>
  <PresentationFormat>Widescreen</PresentationFormat>
  <Paragraphs>106</Paragraphs>
  <Slides>11</Slides>
  <Notes>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Courier New</vt:lpstr>
      <vt:lpstr>Content Templates</vt:lpstr>
      <vt:lpstr>Secstion Divider</vt:lpstr>
      <vt:lpstr>Charts &amp; Color Palette</vt:lpstr>
      <vt:lpstr>FFDRWG: B2FGE Hydraulic testing results &amp; Path forward</vt:lpstr>
      <vt:lpstr>Outline</vt:lpstr>
      <vt:lpstr>background</vt:lpstr>
      <vt:lpstr>criteria</vt:lpstr>
      <vt:lpstr>Gatewell and flow path</vt:lpstr>
      <vt:lpstr>Dimensions</vt:lpstr>
      <vt:lpstr>Velocity testing conclusions</vt:lpstr>
      <vt:lpstr>pressure testing conclusions</vt:lpstr>
      <vt:lpstr>Additional considerations</vt:lpstr>
      <vt:lpstr>Path forward</vt:lpstr>
      <vt:lpstr>Construction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 1 Image</dc:title>
  <dc:creator>Wilson-Fey, Max P NWP</dc:creator>
  <cp:lastModifiedBy>Rerecich, Jonathan G CIV USARMY CENWP (USA)</cp:lastModifiedBy>
  <cp:revision>51</cp:revision>
  <cp:lastPrinted>2022-08-09T15:58:31Z</cp:lastPrinted>
  <dcterms:created xsi:type="dcterms:W3CDTF">2022-08-03T20:05:44Z</dcterms:created>
  <dcterms:modified xsi:type="dcterms:W3CDTF">2022-12-08T17:43:46Z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0x01010024F7DA34E334FB44B7216DEE05927374</vt:lpwstr>
  </property>
  <property fmtid="{D5CDD505-2E9C-101B-9397-08002B2CF9AE}" pid="3" name="Order">
    <vt:r8>14000</vt:r8>
  </property>
</Properties>
</file>